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7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6" r:id="rId4"/>
    <p:sldId id="281" r:id="rId5"/>
    <p:sldId id="257" r:id="rId6"/>
    <p:sldId id="258" r:id="rId7"/>
    <p:sldId id="279" r:id="rId8"/>
    <p:sldId id="280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2" r:id="rId28"/>
    <p:sldId id="264" r:id="rId29"/>
    <p:sldId id="278" r:id="rId30"/>
  </p:sldIdLst>
  <p:sldSz cx="18288000" cy="10287000"/>
  <p:notesSz cx="6858000" cy="9144000"/>
  <p:embeddedFontLst>
    <p:embeddedFont>
      <p:font typeface="Arial Black" panose="020B0A04020102020204" pitchFamily="34" charset="0"/>
      <p:bold r:id="rId32"/>
    </p:embeddedFont>
    <p:embeddedFont>
      <p:font typeface="Canva Sans Bold" panose="020B0604020202020204" charset="0"/>
      <p:regular r:id="rId33"/>
    </p:embeddedFont>
    <p:embeddedFont>
      <p:font typeface="Eastman Grotesque Bold" panose="020B0604020202020204" charset="0"/>
      <p:regular r:id="rId34"/>
    </p:embeddedFont>
    <p:embeddedFont>
      <p:font typeface="Impact" panose="020B0806030902050204" pitchFamily="34" charset="0"/>
      <p:regular r:id="rId35"/>
    </p:embeddedFont>
    <p:embeddedFont>
      <p:font typeface="Lato" panose="020F0502020204030203" pitchFamily="34" charset="0"/>
      <p:regular r:id="rId36"/>
    </p:embeddedFont>
    <p:embeddedFont>
      <p:font typeface="Open Sans" panose="020B0606030504020204" pitchFamily="34" charset="0"/>
      <p:regular r:id="rId37"/>
    </p:embeddedFont>
    <p:embeddedFont>
      <p:font typeface="Open Sans Bold" panose="020B0604020202020204" charset="0"/>
      <p:regular r:id="rId38"/>
    </p:embeddedFont>
    <p:embeddedFont>
      <p:font typeface="Open Sauce Bold" panose="020B0604020202020204" charset="0"/>
      <p:regular r:id="rId39"/>
    </p:embeddedFont>
    <p:embeddedFont>
      <p:font typeface="Public Sans" panose="020B0604020202020204" charset="0"/>
      <p:regular r:id="rId40"/>
    </p:embeddedFont>
    <p:embeddedFont>
      <p:font typeface="Public Sans Bold" panose="020B0604020202020204" charset="0"/>
      <p:regular r:id="rId41"/>
    </p:embeddedFont>
    <p:embeddedFont>
      <p:font typeface="Segoe UI Black" panose="020B0A02040204020203" pitchFamily="34" charset="0"/>
      <p:bold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53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5545-8C1A-4D47-9ADA-E46BA001BA73}" type="datetimeFigureOut">
              <a:rPr lang="en-CA" smtClean="0"/>
              <a:t>2025-04-21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6DCCB-89D1-416D-AD74-1ADD1D1834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3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.png"/><Relationship Id="rId5" Type="http://schemas.openxmlformats.org/officeDocument/2006/relationships/tags" Target="../tags/tag1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 flipV="1">
            <a:off x="407193" y="550068"/>
            <a:ext cx="17473614" cy="931545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1745933" y="785813"/>
            <a:ext cx="9942195" cy="5117783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72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12915900" y="9534525"/>
            <a:ext cx="4114800" cy="547688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8"/>
            </p:custDataLst>
          </p:nvPr>
        </p:nvSpPr>
        <p:spPr>
          <a:xfrm>
            <a:off x="1745457" y="6830840"/>
            <a:ext cx="9942237" cy="1596528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9"/>
            </p:custDataLst>
          </p:nvPr>
        </p:nvSpPr>
        <p:spPr>
          <a:xfrm>
            <a:off x="1745457" y="6456645"/>
            <a:ext cx="1026000" cy="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 sz="270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91608"/>
            <a:ext cx="16200000" cy="1188000"/>
          </a:xfrm>
        </p:spPr>
        <p:txBody>
          <a:bodyPr lIns="0" tIns="0" rIns="0" bIns="0"/>
          <a:lstStyle>
            <a:lvl1pPr algn="l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theme" Target="../theme/theme2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9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42200" y="540000"/>
            <a:ext cx="16200000" cy="108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042200" y="1852613"/>
            <a:ext cx="16200000" cy="73375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1042200" y="9534525"/>
            <a:ext cx="4114800" cy="5476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13127400" y="9534525"/>
            <a:ext cx="4114800" cy="5476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130000"/>
        </a:lnSpc>
        <a:spcBef>
          <a:spcPts val="1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807720" indent="-309245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1198245" indent="-24257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546225" indent="-22352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852930" indent="-190500" algn="l" defTabSz="13716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31.jp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image" Target="../media/image35.jpg"/><Relationship Id="rId4" Type="http://schemas.openxmlformats.org/officeDocument/2006/relationships/tags" Target="../tags/tag63.xml"/><Relationship Id="rId9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36.jpg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38.jpg"/><Relationship Id="rId5" Type="http://schemas.openxmlformats.org/officeDocument/2006/relationships/tags" Target="../tags/tag89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31.jpg"/><Relationship Id="rId5" Type="http://schemas.openxmlformats.org/officeDocument/2006/relationships/tags" Target="../tags/tag10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83506" y="-62724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3714414" y="1290989"/>
            <a:ext cx="11573961" cy="115739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  <a:ln w="95250" cap="sq">
              <a:gradFill>
                <a:gsLst>
                  <a:gs pos="0">
                    <a:srgbClr val="0151B8">
                      <a:alpha val="100000"/>
                    </a:srgbClr>
                  </a:gs>
                  <a:gs pos="100000">
                    <a:srgbClr val="0151B8">
                      <a:alpha val="24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2478688" y="7602356"/>
            <a:ext cx="6163611" cy="7752970"/>
          </a:xfrm>
          <a:custGeom>
            <a:avLst/>
            <a:gdLst/>
            <a:ahLst/>
            <a:cxnLst/>
            <a:rect l="l" t="t" r="r" b="b"/>
            <a:pathLst>
              <a:path w="6163611" h="7752970">
                <a:moveTo>
                  <a:pt x="0" y="0"/>
                </a:moveTo>
                <a:lnTo>
                  <a:pt x="6163611" y="0"/>
                </a:lnTo>
                <a:lnTo>
                  <a:pt x="6163611" y="7752970"/>
                </a:lnTo>
                <a:lnTo>
                  <a:pt x="0" y="775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8107427" y="7450874"/>
            <a:ext cx="4966456" cy="847741"/>
            <a:chOff x="0" y="0"/>
            <a:chExt cx="1382558" cy="235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2558" cy="235993"/>
            </a:xfrm>
            <a:custGeom>
              <a:avLst/>
              <a:gdLst/>
              <a:ahLst/>
              <a:cxnLst/>
              <a:rect l="l" t="t" r="r" b="b"/>
              <a:pathLst>
                <a:path w="1382558" h="235993">
                  <a:moveTo>
                    <a:pt x="117997" y="0"/>
                  </a:moveTo>
                  <a:lnTo>
                    <a:pt x="1264562" y="0"/>
                  </a:lnTo>
                  <a:cubicBezTo>
                    <a:pt x="1329729" y="0"/>
                    <a:pt x="1382558" y="52829"/>
                    <a:pt x="1382558" y="117997"/>
                  </a:cubicBezTo>
                  <a:lnTo>
                    <a:pt x="1382558" y="117997"/>
                  </a:lnTo>
                  <a:cubicBezTo>
                    <a:pt x="1382558" y="183164"/>
                    <a:pt x="1329729" y="235993"/>
                    <a:pt x="1264562" y="235993"/>
                  </a:cubicBezTo>
                  <a:lnTo>
                    <a:pt x="117997" y="235993"/>
                  </a:lnTo>
                  <a:cubicBezTo>
                    <a:pt x="52829" y="235993"/>
                    <a:pt x="0" y="183164"/>
                    <a:pt x="0" y="117997"/>
                  </a:cubicBezTo>
                  <a:lnTo>
                    <a:pt x="0" y="117997"/>
                  </a:lnTo>
                  <a:cubicBezTo>
                    <a:pt x="0" y="52829"/>
                    <a:pt x="52829" y="0"/>
                    <a:pt x="117997" y="0"/>
                  </a:cubicBez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82558" cy="274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7427" y="744844"/>
            <a:ext cx="11278510" cy="518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9"/>
              </a:lnSpc>
            </a:pPr>
            <a:r>
              <a:rPr lang="en-US" sz="11658" b="1" dirty="0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Vehicle Maintenance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7427" y="7526446"/>
            <a:ext cx="496645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Torque Titans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00361" y="6106650"/>
            <a:ext cx="2751931" cy="66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134AD-8056-12A3-581C-51D348E9CBF8}"/>
              </a:ext>
            </a:extLst>
          </p:cNvPr>
          <p:cNvSpPr txBox="1"/>
          <p:nvPr/>
        </p:nvSpPr>
        <p:spPr>
          <a:xfrm>
            <a:off x="8675431" y="8479535"/>
            <a:ext cx="3830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Slade Sahoye</a:t>
            </a:r>
          </a:p>
          <a:p>
            <a:pPr algn="ctr"/>
            <a:r>
              <a:rPr lang="en-CA" sz="2000" dirty="0"/>
              <a:t>Xuan Khai Dao</a:t>
            </a:r>
          </a:p>
          <a:p>
            <a:pPr algn="ctr"/>
            <a:r>
              <a:rPr lang="en-CA" sz="2000" dirty="0"/>
              <a:t>Homer Bernardino</a:t>
            </a:r>
          </a:p>
          <a:p>
            <a:pPr algn="ctr"/>
            <a:r>
              <a:rPr lang="en-CA" sz="2000" dirty="0"/>
              <a:t>Carlos Cueto</a:t>
            </a:r>
          </a:p>
          <a:p>
            <a:pPr algn="ctr"/>
            <a:r>
              <a:rPr lang="en-CA" sz="2000" i="1" dirty="0"/>
              <a:t>Mentor: Shadad Shariatmadari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65081" y="7729077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27000"/>
                  </a:srgbClr>
                </a:gs>
                <a:gs pos="50000">
                  <a:srgbClr val="0151B8">
                    <a:alpha val="648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34906" y="8460656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9907833" y="1267838"/>
            <a:ext cx="8380167" cy="7374547"/>
          </a:xfrm>
          <a:custGeom>
            <a:avLst/>
            <a:gdLst/>
            <a:ahLst/>
            <a:cxnLst/>
            <a:rect l="l" t="t" r="r" b="b"/>
            <a:pathLst>
              <a:path w="8380167" h="7374547">
                <a:moveTo>
                  <a:pt x="0" y="0"/>
                </a:moveTo>
                <a:lnTo>
                  <a:pt x="8380167" y="0"/>
                </a:lnTo>
                <a:lnTo>
                  <a:pt x="8380167" y="7374546"/>
                </a:lnTo>
                <a:lnTo>
                  <a:pt x="0" y="73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293892" y="2050609"/>
            <a:ext cx="12830653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Mechanics Dashboard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639" y="3765836"/>
            <a:ext cx="9241907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0" lvl="1" indent="-367025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Displays a list of assigned maintenance tasks</a:t>
            </a:r>
          </a:p>
          <a:p>
            <a:pPr marL="734050" lvl="1" indent="-367025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Allows mechanics to update job status (Pending, Ongoing)</a:t>
            </a:r>
          </a:p>
          <a:p>
            <a:pPr marL="734050" lvl="1" indent="-367025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Provides detailed information about the vehicle related to the task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79572" cy="10287000"/>
            <a:chOff x="0" y="0"/>
            <a:chExt cx="18382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8241" cy="2709333"/>
            </a:xfrm>
            <a:custGeom>
              <a:avLst/>
              <a:gdLst/>
              <a:ahLst/>
              <a:cxnLst/>
              <a:rect l="l" t="t" r="r" b="b"/>
              <a:pathLst>
                <a:path w="1838241" h="2709333">
                  <a:moveTo>
                    <a:pt x="0" y="0"/>
                  </a:moveTo>
                  <a:lnTo>
                    <a:pt x="1838241" y="0"/>
                  </a:lnTo>
                  <a:lnTo>
                    <a:pt x="18382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382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976488" cy="10287000"/>
            <a:chOff x="0" y="0"/>
            <a:chExt cx="104730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305" cy="2709333"/>
            </a:xfrm>
            <a:custGeom>
              <a:avLst/>
              <a:gdLst/>
              <a:ahLst/>
              <a:cxnLst/>
              <a:rect l="l" t="t" r="r" b="b"/>
              <a:pathLst>
                <a:path w="1047305" h="2709333">
                  <a:moveTo>
                    <a:pt x="0" y="0"/>
                  </a:moveTo>
                  <a:lnTo>
                    <a:pt x="1047305" y="0"/>
                  </a:lnTo>
                  <a:lnTo>
                    <a:pt x="10473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73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348570"/>
            <a:ext cx="7909730" cy="79097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  <a:ln w="190500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60851" y="282732"/>
            <a:ext cx="8955914" cy="198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698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THE CHALLENGES </a:t>
            </a:r>
          </a:p>
          <a:p>
            <a:pPr algn="l">
              <a:lnSpc>
                <a:spcPts val="7685"/>
              </a:lnSpc>
            </a:pPr>
            <a:r>
              <a:rPr lang="en-US" sz="698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OF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477" y="2709896"/>
            <a:ext cx="8390722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role-specific interfaces: 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Designing the Admin Dashboard with multiple complex tabs, while the Mechanic Dashboard needs to be simple, displaying only assigned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60851" y="4977482"/>
            <a:ext cx="10001939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data updates: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Ensuring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TableView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(e.g.,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customersTable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tasksTable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) automatically refreshes when the Admin adds/removes customers or the Mechanic updates task status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47080" y="7245067"/>
            <a:ext cx="10015710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 user event management: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Handling multiple simultaneous interactions, such as selecting a customer to view their vehicle, selecting a vehicle for details, or searching in the Admin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745615" y="6830695"/>
            <a:ext cx="9942195" cy="704850"/>
          </a:xfrm>
        </p:spPr>
        <p:txBody>
          <a:bodyPr wrap="square">
            <a:normAutofit fontScale="75000" lnSpcReduction="20000"/>
          </a:bodyPr>
          <a:lstStyle/>
          <a:p>
            <a:pPr algn="l">
              <a:buClrTx/>
              <a:buSzTx/>
              <a:buFontTx/>
            </a:pPr>
            <a:r>
              <a:rPr lang="en-US" sz="7200" b="1">
                <a:solidFill>
                  <a:srgbClr val="00C4CC"/>
                </a:solidFill>
                <a:latin typeface="PP Pangram Sans" panose="00000500000000000000"/>
                <a:ea typeface="PP Pangram Sans" panose="00000500000000000000"/>
                <a:cs typeface="PP Pangram Sans" panose="00000500000000000000"/>
              </a:rPr>
              <a:t>Torque Titans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209800" y="1461770"/>
            <a:ext cx="12896850" cy="1323975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US" sz="7335">
                <a:solidFill>
                  <a:srgbClr val="00C4CC"/>
                </a:solidFill>
                <a:latin typeface="Segoe UI Black" panose="020B0A02040204020203" charset="0"/>
                <a:ea typeface="PP Pangram Sans" panose="00000500000000000000"/>
                <a:cs typeface="Segoe UI Black" panose="020B0A02040204020203" charset="0"/>
                <a:sym typeface="PP Pangram Sans" panose="00000500000000000000"/>
              </a:rPr>
              <a:t> </a:t>
            </a:r>
            <a:r>
              <a:rPr lang="en-US" sz="7335">
                <a:solidFill>
                  <a:srgbClr val="00C4CC"/>
                </a:solidFill>
                <a:latin typeface="Segoe UI Black" panose="020B0A02040204020203" charset="0"/>
                <a:ea typeface="PP Pangram Sans" panose="00000500000000000000"/>
                <a:cs typeface="Segoe UI Black" panose="020B0A02040204020203" charset="0"/>
              </a:rPr>
              <a:t>Vehicle Maintenance &amp; Service Management System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105400" y="4229100"/>
            <a:ext cx="7128510" cy="1432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0">
                <a:solidFill>
                  <a:srgbClr val="1AB248"/>
                </a:solidFill>
                <a:latin typeface="Arial Black" panose="020B0A04020102020204" charset="0"/>
                <a:ea typeface="PP Pangram Sans" panose="00000500000000000000"/>
                <a:cs typeface="Arial Black" panose="020B0A04020102020204" charset="0"/>
                <a:sym typeface="+mn-ea"/>
              </a:rPr>
              <a:t>BACKEND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1225" y="591820"/>
            <a:ext cx="16701135" cy="1188085"/>
          </a:xfrm>
        </p:spPr>
        <p:txBody>
          <a:bodyPr wrap="square">
            <a:normAutofit/>
          </a:bodyPr>
          <a:lstStyle/>
          <a:p>
            <a:r>
              <a:rPr lang="en-US" sz="4445" b="1">
                <a:solidFill>
                  <a:schemeClr val="accent1"/>
                </a:solidFill>
                <a:latin typeface="Arial Black" panose="020B0A04020102020204" charset="0"/>
                <a:ea typeface="PP Pangram Sans" panose="00000500000000000000"/>
                <a:cs typeface="Arial Black" panose="020B0A04020102020204" charset="0"/>
                <a:sym typeface="+mn-ea"/>
              </a:rPr>
              <a:t>Vehicle Maintenance &amp; Service Management System</a:t>
            </a:r>
            <a:endParaRPr lang="en-US" sz="4445" b="1" spc="0">
              <a:solidFill>
                <a:schemeClr val="accent1"/>
              </a:solidFill>
              <a:latin typeface="Arial Black" panose="020B0A04020102020204" charset="0"/>
              <a:ea typeface="PP Pangram Sans" panose="00000500000000000000"/>
              <a:cs typeface="Arial Black" panose="020B0A04020102020204" charset="0"/>
              <a:sym typeface="+mn-ea"/>
            </a:endParaRPr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2"/>
          <a:srcRect l="35243"/>
          <a:stretch>
            <a:fillRect/>
          </a:stretch>
        </p:blipFill>
        <p:spPr>
          <a:xfrm>
            <a:off x="0" y="2570798"/>
            <a:ext cx="6476048" cy="617791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templates\picture_hover\&amp;pky93209690214&amp;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0" y="3212783"/>
            <a:ext cx="5144453" cy="461962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086676" y="2781208"/>
            <a:ext cx="4549418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01</a:t>
            </a:r>
          </a:p>
        </p:txBody>
      </p: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>
            <a:off x="7134936" y="3538077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7126364" y="3713327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ORACLE SQL DEVELOPER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128269" y="4211454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The backbone technology enabling robust database management</a:t>
            </a: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7124459" y="5972519"/>
            <a:ext cx="4549418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03</a:t>
            </a:r>
          </a:p>
        </p:txBody>
      </p:sp>
      <p:cxnSp>
        <p:nvCxnSpPr>
          <p:cNvPr id="38" name="直接连接符 37"/>
          <p:cNvCxnSpPr/>
          <p:nvPr>
            <p:custDataLst>
              <p:tags r:id="rId10"/>
            </p:custDataLst>
          </p:nvPr>
        </p:nvCxnSpPr>
        <p:spPr>
          <a:xfrm>
            <a:off x="7133984" y="6813525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7125411" y="6988775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STORED PROCEDURE</a:t>
            </a:r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7127316" y="7486902"/>
            <a:ext cx="4546523" cy="14308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Automated processes delivering advanced functionality</a:t>
            </a: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12975309" y="2698023"/>
            <a:ext cx="4549419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02</a:t>
            </a:r>
          </a:p>
        </p:txBody>
      </p: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12984834" y="3538077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12977214" y="3713327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 lnSpcReduction="1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700" b="1" dirty="0">
                <a:solidFill>
                  <a:schemeClr val="accent1"/>
                </a:solidFill>
                <a:latin typeface="+mj-lt"/>
                <a:sym typeface="+mn-ea"/>
              </a:rPr>
              <a:t>ERD (ENTITY RELATIONSHIP DIAGRAM)</a:t>
            </a: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12978167" y="4211454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 structured representation of system entities and their relationships.</a:t>
            </a: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2975309" y="5972519"/>
            <a:ext cx="4549419" cy="68574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85000" lnSpcReduction="2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04</a:t>
            </a:r>
          </a:p>
        </p:txBody>
      </p:sp>
      <p:cxnSp>
        <p:nvCxnSpPr>
          <p:cNvPr id="48" name="直接连接符 47"/>
          <p:cNvCxnSpPr/>
          <p:nvPr>
            <p:custDataLst>
              <p:tags r:id="rId18"/>
            </p:custDataLst>
          </p:nvPr>
        </p:nvCxnSpPr>
        <p:spPr>
          <a:xfrm>
            <a:off x="12984834" y="6813525"/>
            <a:ext cx="4546523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12977214" y="6988775"/>
            <a:ext cx="4548060" cy="4140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/>
                </a:solidFill>
                <a:latin typeface="+mj-lt"/>
                <a:sym typeface="+mn-ea"/>
              </a:rPr>
              <a:t>CLIENT BENEFITS AND BUSINESS IMPACT</a:t>
            </a: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12976262" y="7486902"/>
            <a:ext cx="4546523" cy="143089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Streamlines operations, boosts efficiency, and enhances profitability.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emplates\picture_hover\&amp;pky310_sjzg_VCG41N1140079501&amp;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>
            <a:lum bright="-6000" contrast="12000"/>
          </a:blip>
          <a:srcRect l="10129" t="687" r="555" b="314"/>
          <a:stretch>
            <a:fillRect/>
          </a:stretch>
        </p:blipFill>
        <p:spPr>
          <a:xfrm>
            <a:off x="715645" y="633730"/>
            <a:ext cx="7937500" cy="9110980"/>
          </a:xfrm>
          <a:prstGeom prst="round2DiagRect">
            <a:avLst>
              <a:gd name="adj1" fmla="val 27364"/>
              <a:gd name="adj2" fmla="val 0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同侧圆角矩形 18"/>
          <p:cNvSpPr/>
          <p:nvPr>
            <p:custDataLst>
              <p:tags r:id="rId3"/>
            </p:custDataLst>
          </p:nvPr>
        </p:nvSpPr>
        <p:spPr>
          <a:xfrm>
            <a:off x="1025843" y="5237504"/>
            <a:ext cx="759381" cy="377285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9243060" y="1842770"/>
            <a:ext cx="7783195" cy="4322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Storage: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Manages large-scale vehicle and maintenance records.</a:t>
            </a: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PL/SQL: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Automates processes with stored procedures and triggers.</a:t>
            </a: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Query Execution: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Retrieves service history and schedules.</a:t>
            </a: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Security: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Protects sensitive data with access controls.</a:t>
            </a:r>
          </a:p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Integration: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Ensures smooth frontend-backend interaction.</a:t>
            </a:r>
          </a:p>
        </p:txBody>
      </p:sp>
      <p:sp>
        <p:nvSpPr>
          <p:cNvPr id="13" name="平行四边形 12"/>
          <p:cNvSpPr/>
          <p:nvPr>
            <p:custDataLst>
              <p:tags r:id="rId5"/>
            </p:custDataLst>
          </p:nvPr>
        </p:nvSpPr>
        <p:spPr>
          <a:xfrm>
            <a:off x="8930640" y="1482463"/>
            <a:ext cx="4383815" cy="202565"/>
          </a:xfrm>
          <a:prstGeom prst="parallelogram">
            <a:avLst>
              <a:gd name="adj" fmla="val 38188"/>
            </a:avLst>
          </a:prstGeom>
          <a:gradFill>
            <a:gsLst>
              <a:gs pos="100000">
                <a:schemeClr val="accent1">
                  <a:alpha val="48000"/>
                </a:schemeClr>
              </a:gs>
              <a:gs pos="23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9068000" y="952538"/>
            <a:ext cx="7783441" cy="115139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4200" dirty="0">
                <a:sym typeface="+mn-ea"/>
              </a:rPr>
              <a:t>FEATURES</a:t>
            </a:r>
            <a:endParaRPr lang="en-US" sz="4200" spc="0" dirty="0"/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4200" b="1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algn="ctr"/>
            <a:r>
              <a:rPr lang="en-US" spc="0" dirty="0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</a:rPr>
              <a:t>ENTITY RELATIONSHIP DIAGRAM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" y="2088515"/>
            <a:ext cx="17017365" cy="7436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2988" y="409250"/>
            <a:ext cx="10419669" cy="1480202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Stored Procedure : Manage Customer</a:t>
            </a:r>
          </a:p>
        </p:txBody>
      </p:sp>
      <p:pic>
        <p:nvPicPr>
          <p:cNvPr id="9" name="http://photo-static-api.fotomore.com/creative/vcg/veer/400/new/VCG41N531480994.jpg?uid=386&amp;timestamp=1685070879&amp;sign=638fe59e20d56783b78d4e80af2eb4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7049" r="7049"/>
          <a:stretch>
            <a:fillRect/>
          </a:stretch>
        </p:blipFill>
        <p:spPr>
          <a:xfrm>
            <a:off x="11253251" y="0"/>
            <a:ext cx="7072313" cy="10287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2524365" y="31308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Streamlines customer data management (Create, Read, Update, Delete).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2525635" y="26917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</a:p>
        </p:txBody>
      </p:sp>
      <p:sp>
        <p:nvSpPr>
          <p:cNvPr id="19" name="矩形 2"/>
          <p:cNvSpPr/>
          <p:nvPr>
            <p:custDataLst>
              <p:tags r:id="rId6"/>
            </p:custDataLst>
          </p:nvPr>
        </p:nvSpPr>
        <p:spPr>
          <a:xfrm>
            <a:off x="2450070" y="54482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505075" y="5946775"/>
            <a:ext cx="609600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/>
              <a:t>Automates repetitive tasks, reducing manual effort.</a:t>
            </a:r>
          </a:p>
          <a:p>
            <a:endParaRPr lang="en-US" altLang="en-US" sz="3200"/>
          </a:p>
          <a:p>
            <a:r>
              <a:rPr lang="en-US" altLang="en-US" sz="3200"/>
              <a:t>Ensures data accuracy and consistency in operations.</a:t>
            </a:r>
          </a:p>
          <a:p>
            <a:endParaRPr lang="en-US" altLang="en-US" sz="3200"/>
          </a:p>
          <a:p>
            <a:r>
              <a:rPr lang="en-US" altLang="en-US" sz="3200"/>
              <a:t>Enhances system efficiency, improving user experience.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13487414" y="1409989"/>
            <a:ext cx="2806838" cy="2806838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>
            <a:off x="15343190" y="-5832"/>
            <a:ext cx="2745012" cy="1326611"/>
          </a:xfrm>
          <a:custGeom>
            <a:avLst/>
            <a:gdLst>
              <a:gd name="connsiteX0" fmla="*/ 0 w 1830008"/>
              <a:gd name="connsiteY0" fmla="*/ 0 h 884407"/>
              <a:gd name="connsiteX1" fmla="*/ 1830008 w 1830008"/>
              <a:gd name="connsiteY1" fmla="*/ 0 h 884407"/>
              <a:gd name="connsiteX2" fmla="*/ 1826903 w 1830008"/>
              <a:gd name="connsiteY2" fmla="*/ 61496 h 884407"/>
              <a:gd name="connsiteX3" fmla="*/ 915004 w 1830008"/>
              <a:gd name="connsiteY3" fmla="*/ 884407 h 884407"/>
              <a:gd name="connsiteX4" fmla="*/ 3105 w 1830008"/>
              <a:gd name="connsiteY4" fmla="*/ 61496 h 884407"/>
              <a:gd name="connsiteX5" fmla="*/ 0 w 1830008"/>
              <a:gd name="connsiteY5" fmla="*/ 0 h 88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008" h="884407">
                <a:moveTo>
                  <a:pt x="0" y="0"/>
                </a:moveTo>
                <a:lnTo>
                  <a:pt x="1830008" y="0"/>
                </a:lnTo>
                <a:lnTo>
                  <a:pt x="1826903" y="61496"/>
                </a:lnTo>
                <a:cubicBezTo>
                  <a:pt x="1779962" y="523713"/>
                  <a:pt x="1389605" y="884407"/>
                  <a:pt x="915004" y="884407"/>
                </a:cubicBezTo>
                <a:cubicBezTo>
                  <a:pt x="440403" y="884407"/>
                  <a:pt x="50046" y="523713"/>
                  <a:pt x="3105" y="614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8279130" y="7647623"/>
            <a:ext cx="4964430" cy="2639378"/>
          </a:xfrm>
          <a:custGeom>
            <a:avLst/>
            <a:gdLst>
              <a:gd name="connsiteX0" fmla="*/ 1772998 w 3545996"/>
              <a:gd name="connsiteY0" fmla="*/ 0 h 1920395"/>
              <a:gd name="connsiteX1" fmla="*/ 3545996 w 3545996"/>
              <a:gd name="connsiteY1" fmla="*/ 1772998 h 1920395"/>
              <a:gd name="connsiteX2" fmla="*/ 3538553 w 3545996"/>
              <a:gd name="connsiteY2" fmla="*/ 1920395 h 1920395"/>
              <a:gd name="connsiteX3" fmla="*/ 7443 w 3545996"/>
              <a:gd name="connsiteY3" fmla="*/ 1920395 h 1920395"/>
              <a:gd name="connsiteX4" fmla="*/ 0 w 3545996"/>
              <a:gd name="connsiteY4" fmla="*/ 1772998 h 1920395"/>
              <a:gd name="connsiteX5" fmla="*/ 1772998 w 3545996"/>
              <a:gd name="connsiteY5" fmla="*/ 0 h 19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5996" h="1920395">
                <a:moveTo>
                  <a:pt x="1772998" y="0"/>
                </a:moveTo>
                <a:cubicBezTo>
                  <a:pt x="2752198" y="0"/>
                  <a:pt x="3545996" y="793798"/>
                  <a:pt x="3545996" y="1772998"/>
                </a:cubicBezTo>
                <a:lnTo>
                  <a:pt x="3538553" y="1920395"/>
                </a:lnTo>
                <a:lnTo>
                  <a:pt x="7443" y="1920395"/>
                </a:lnTo>
                <a:lnTo>
                  <a:pt x="0" y="1772998"/>
                </a:lnTo>
                <a:cubicBezTo>
                  <a:pt x="0" y="793798"/>
                  <a:pt x="793798" y="0"/>
                  <a:pt x="17729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5"/>
            </p:custDataLst>
          </p:nvPr>
        </p:nvSpPr>
        <p:spPr>
          <a:xfrm>
            <a:off x="93813" y="2"/>
            <a:ext cx="1754811" cy="1168379"/>
          </a:xfrm>
          <a:custGeom>
            <a:avLst/>
            <a:gdLst>
              <a:gd name="connsiteX0" fmla="*/ 35505 w 1169874"/>
              <a:gd name="connsiteY0" fmla="*/ 0 h 778919"/>
              <a:gd name="connsiteX1" fmla="*/ 1134369 w 1169874"/>
              <a:gd name="connsiteY1" fmla="*/ 0 h 778919"/>
              <a:gd name="connsiteX2" fmla="*/ 1157990 w 1169874"/>
              <a:gd name="connsiteY2" fmla="*/ 76097 h 778919"/>
              <a:gd name="connsiteX3" fmla="*/ 1169874 w 1169874"/>
              <a:gd name="connsiteY3" fmla="*/ 193982 h 778919"/>
              <a:gd name="connsiteX4" fmla="*/ 584937 w 1169874"/>
              <a:gd name="connsiteY4" fmla="*/ 778919 h 778919"/>
              <a:gd name="connsiteX5" fmla="*/ 0 w 1169874"/>
              <a:gd name="connsiteY5" fmla="*/ 193982 h 778919"/>
              <a:gd name="connsiteX6" fmla="*/ 11884 w 1169874"/>
              <a:gd name="connsiteY6" fmla="*/ 76097 h 778919"/>
              <a:gd name="connsiteX7" fmla="*/ 35505 w 1169874"/>
              <a:gd name="connsiteY7" fmla="*/ 0 h 77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874" h="778919">
                <a:moveTo>
                  <a:pt x="35505" y="0"/>
                </a:moveTo>
                <a:lnTo>
                  <a:pt x="1134369" y="0"/>
                </a:lnTo>
                <a:lnTo>
                  <a:pt x="1157990" y="76097"/>
                </a:lnTo>
                <a:cubicBezTo>
                  <a:pt x="1165782" y="114175"/>
                  <a:pt x="1169874" y="153601"/>
                  <a:pt x="1169874" y="193982"/>
                </a:cubicBezTo>
                <a:cubicBezTo>
                  <a:pt x="1169874" y="517034"/>
                  <a:pt x="907989" y="778919"/>
                  <a:pt x="584937" y="778919"/>
                </a:cubicBezTo>
                <a:cubicBezTo>
                  <a:pt x="261885" y="778919"/>
                  <a:pt x="0" y="517034"/>
                  <a:pt x="0" y="193982"/>
                </a:cubicBezTo>
                <a:cubicBezTo>
                  <a:pt x="0" y="153601"/>
                  <a:pt x="4092" y="114175"/>
                  <a:pt x="11884" y="76097"/>
                </a:cubicBezTo>
                <a:lnTo>
                  <a:pt x="35505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xfrm>
            <a:off x="9753880" y="1638415"/>
            <a:ext cx="8116332" cy="8090907"/>
          </a:xfrm>
          <a:custGeom>
            <a:avLst/>
            <a:gdLst>
              <a:gd name="connsiteX0" fmla="*/ 989815 w 5410888"/>
              <a:gd name="connsiteY0" fmla="*/ 0 h 5393938"/>
              <a:gd name="connsiteX1" fmla="*/ 1974519 w 5410888"/>
              <a:gd name="connsiteY1" fmla="*/ 888612 h 5393938"/>
              <a:gd name="connsiteX2" fmla="*/ 1979442 w 5410888"/>
              <a:gd name="connsiteY2" fmla="*/ 986104 h 5393938"/>
              <a:gd name="connsiteX3" fmla="*/ 1980571 w 5410888"/>
              <a:gd name="connsiteY3" fmla="*/ 985995 h 5393938"/>
              <a:gd name="connsiteX4" fmla="*/ 1985485 w 5410888"/>
              <a:gd name="connsiteY4" fmla="*/ 1083303 h 5393938"/>
              <a:gd name="connsiteX5" fmla="*/ 3113630 w 5410888"/>
              <a:gd name="connsiteY5" fmla="*/ 2101358 h 5393938"/>
              <a:gd name="connsiteX6" fmla="*/ 3229575 w 5410888"/>
              <a:gd name="connsiteY6" fmla="*/ 2095503 h 5393938"/>
              <a:gd name="connsiteX7" fmla="*/ 3269085 w 5410888"/>
              <a:gd name="connsiteY7" fmla="*/ 2089473 h 5393938"/>
              <a:gd name="connsiteX8" fmla="*/ 3272119 w 5410888"/>
              <a:gd name="connsiteY8" fmla="*/ 2092831 h 5393938"/>
              <a:gd name="connsiteX9" fmla="*/ 3389084 w 5410888"/>
              <a:gd name="connsiteY9" fmla="*/ 2062756 h 5393938"/>
              <a:gd name="connsiteX10" fmla="*/ 3728204 w 5410888"/>
              <a:gd name="connsiteY10" fmla="*/ 2028570 h 5393938"/>
              <a:gd name="connsiteX11" fmla="*/ 5410888 w 5410888"/>
              <a:gd name="connsiteY11" fmla="*/ 3711254 h 5393938"/>
              <a:gd name="connsiteX12" fmla="*/ 3728204 w 5410888"/>
              <a:gd name="connsiteY12" fmla="*/ 5393938 h 5393938"/>
              <a:gd name="connsiteX13" fmla="*/ 2045520 w 5410888"/>
              <a:gd name="connsiteY13" fmla="*/ 3711254 h 5393938"/>
              <a:gd name="connsiteX14" fmla="*/ 2079706 w 5410888"/>
              <a:gd name="connsiteY14" fmla="*/ 3372135 h 5393938"/>
              <a:gd name="connsiteX15" fmla="*/ 2088475 w 5410888"/>
              <a:gd name="connsiteY15" fmla="*/ 3338034 h 5393938"/>
              <a:gd name="connsiteX16" fmla="*/ 2100768 w 5410888"/>
              <a:gd name="connsiteY16" fmla="*/ 3175552 h 5393938"/>
              <a:gd name="connsiteX17" fmla="*/ 1022845 w 5410888"/>
              <a:gd name="connsiteY17" fmla="*/ 1981065 h 5393938"/>
              <a:gd name="connsiteX18" fmla="*/ 992119 w 5410888"/>
              <a:gd name="connsiteY18" fmla="*/ 1979514 h 5393938"/>
              <a:gd name="connsiteX19" fmla="*/ 989815 w 5410888"/>
              <a:gd name="connsiteY19" fmla="*/ 1979630 h 5393938"/>
              <a:gd name="connsiteX20" fmla="*/ 0 w 5410888"/>
              <a:gd name="connsiteY20" fmla="*/ 989815 h 5393938"/>
              <a:gd name="connsiteX21" fmla="*/ 989815 w 5410888"/>
              <a:gd name="connsiteY21" fmla="*/ 0 h 539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0888" h="5393938">
                <a:moveTo>
                  <a:pt x="989815" y="0"/>
                </a:moveTo>
                <a:cubicBezTo>
                  <a:pt x="1502309" y="0"/>
                  <a:pt x="1923831" y="389492"/>
                  <a:pt x="1974519" y="888612"/>
                </a:cubicBezTo>
                <a:lnTo>
                  <a:pt x="1979442" y="986104"/>
                </a:lnTo>
                <a:lnTo>
                  <a:pt x="1980571" y="985995"/>
                </a:lnTo>
                <a:lnTo>
                  <a:pt x="1985485" y="1083303"/>
                </a:lnTo>
                <a:cubicBezTo>
                  <a:pt x="2043557" y="1655129"/>
                  <a:pt x="2526482" y="2101358"/>
                  <a:pt x="3113630" y="2101358"/>
                </a:cubicBezTo>
                <a:cubicBezTo>
                  <a:pt x="3152773" y="2101358"/>
                  <a:pt x="3191453" y="2099375"/>
                  <a:pt x="3229575" y="2095503"/>
                </a:cubicBezTo>
                <a:lnTo>
                  <a:pt x="3269085" y="2089473"/>
                </a:lnTo>
                <a:lnTo>
                  <a:pt x="3272119" y="2092831"/>
                </a:lnTo>
                <a:lnTo>
                  <a:pt x="3389084" y="2062756"/>
                </a:lnTo>
                <a:cubicBezTo>
                  <a:pt x="3498623" y="2040341"/>
                  <a:pt x="3612039" y="2028570"/>
                  <a:pt x="3728204" y="2028570"/>
                </a:cubicBezTo>
                <a:cubicBezTo>
                  <a:pt x="4657525" y="2028570"/>
                  <a:pt x="5410888" y="2781933"/>
                  <a:pt x="5410888" y="3711254"/>
                </a:cubicBezTo>
                <a:cubicBezTo>
                  <a:pt x="5410888" y="4640575"/>
                  <a:pt x="4657525" y="5393938"/>
                  <a:pt x="3728204" y="5393938"/>
                </a:cubicBezTo>
                <a:cubicBezTo>
                  <a:pt x="2798883" y="5393938"/>
                  <a:pt x="2045520" y="4640575"/>
                  <a:pt x="2045520" y="3711254"/>
                </a:cubicBezTo>
                <a:cubicBezTo>
                  <a:pt x="2045520" y="3595089"/>
                  <a:pt x="2057292" y="3481673"/>
                  <a:pt x="2079706" y="3372135"/>
                </a:cubicBezTo>
                <a:lnTo>
                  <a:pt x="2088475" y="3338034"/>
                </a:lnTo>
                <a:lnTo>
                  <a:pt x="2100768" y="3175552"/>
                </a:lnTo>
                <a:cubicBezTo>
                  <a:pt x="2100768" y="2553876"/>
                  <a:pt x="1628299" y="2042552"/>
                  <a:pt x="1022845" y="1981065"/>
                </a:cubicBezTo>
                <a:lnTo>
                  <a:pt x="992119" y="1979514"/>
                </a:lnTo>
                <a:lnTo>
                  <a:pt x="989815" y="1979630"/>
                </a:lnTo>
                <a:cubicBezTo>
                  <a:pt x="443155" y="1979630"/>
                  <a:pt x="0" y="1536475"/>
                  <a:pt x="0" y="989815"/>
                </a:cubicBezTo>
                <a:cubicBezTo>
                  <a:pt x="0" y="443155"/>
                  <a:pt x="443155" y="0"/>
                  <a:pt x="989815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1143000" y="190500"/>
            <a:ext cx="15292070" cy="905510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z="5400" spc="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ManageCustomer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38200" y="1044575"/>
            <a:ext cx="1284922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/>
              <a:t>CREATE OR REPLACE EDITIONABLE PROCEDURE "MANAGECUSTOMER" (</a:t>
            </a:r>
          </a:p>
          <a:p>
            <a:r>
              <a:rPr lang="en-US" altLang="en-US" sz="2000"/>
              <a:t>    p_Operation IN VARCHAR2,</a:t>
            </a:r>
          </a:p>
          <a:p>
            <a:r>
              <a:rPr lang="en-US" altLang="en-US" sz="2000"/>
              <a:t>    p_CustomerID IN NUMBER,</a:t>
            </a:r>
          </a:p>
          <a:p>
            <a:r>
              <a:rPr lang="en-US" altLang="en-US" sz="2000"/>
              <a:t>    p_Name IN VARCHAR2,</a:t>
            </a:r>
          </a:p>
          <a:p>
            <a:r>
              <a:rPr lang="en-US" altLang="en-US" sz="2000"/>
              <a:t>    p_Email IN VARCHAR2,</a:t>
            </a:r>
          </a:p>
          <a:p>
            <a:r>
              <a:rPr lang="en-US" altLang="en-US" sz="2000"/>
              <a:t>    p_Phone IN VARCHAR2</a:t>
            </a:r>
          </a:p>
          <a:p>
            <a:r>
              <a:rPr lang="en-US" altLang="en-US" sz="2000"/>
              <a:t>) AS</a:t>
            </a:r>
          </a:p>
          <a:p>
            <a:r>
              <a:rPr lang="en-US" altLang="en-US" sz="2000"/>
              <a:t>BEGIN</a:t>
            </a:r>
          </a:p>
          <a:p>
            <a:r>
              <a:rPr lang="en-US" altLang="en-US" sz="2000"/>
              <a:t>    IF p_Operation = 'CREATE' THEN</a:t>
            </a:r>
          </a:p>
          <a:p>
            <a:r>
              <a:rPr lang="en-US" altLang="en-US" sz="2000"/>
              <a:t>        INSERT INTO Customers (CustomerID, Name, Email, Phone)</a:t>
            </a:r>
          </a:p>
          <a:p>
            <a:r>
              <a:rPr lang="en-US" altLang="en-US" sz="2000"/>
              <a:t>        VALUES (Customers_Seq.NEXTVAL, p_Name, p_Email, p_Phone);</a:t>
            </a:r>
          </a:p>
          <a:p>
            <a:r>
              <a:rPr lang="en-US" altLang="en-US" sz="2000"/>
              <a:t>    ELSIF p_Operation = 'UPDATE' THEN</a:t>
            </a:r>
          </a:p>
          <a:p>
            <a:r>
              <a:rPr lang="en-US" altLang="en-US" sz="2000"/>
              <a:t>        UPDATE Customers</a:t>
            </a:r>
          </a:p>
          <a:p>
            <a:r>
              <a:rPr lang="en-US" altLang="en-US" sz="2000"/>
              <a:t>        SET Name = p_Name,</a:t>
            </a:r>
          </a:p>
          <a:p>
            <a:r>
              <a:rPr lang="en-US" altLang="en-US" sz="2000"/>
              <a:t>            Email = p_Email,</a:t>
            </a:r>
          </a:p>
          <a:p>
            <a:r>
              <a:rPr lang="en-US" altLang="en-US" sz="2000"/>
              <a:t>            Phone = p_Phone</a:t>
            </a:r>
          </a:p>
          <a:p>
            <a:r>
              <a:rPr lang="en-US" altLang="en-US" sz="2000"/>
              <a:t>        WHERE CustomerID = p_CustomerID;</a:t>
            </a:r>
          </a:p>
          <a:p>
            <a:r>
              <a:rPr lang="en-US" altLang="en-US" sz="2000"/>
              <a:t>    ELSIF p_Operation = 'DELETE' THEN</a:t>
            </a:r>
          </a:p>
          <a:p>
            <a:r>
              <a:rPr lang="en-US" altLang="en-US" sz="2000"/>
              <a:t>        DELETE FROM Customers</a:t>
            </a:r>
          </a:p>
          <a:p>
            <a:r>
              <a:rPr lang="en-US" altLang="en-US" sz="2000"/>
              <a:t>        WHERE CustomerID = p_CustomerID;</a:t>
            </a:r>
          </a:p>
          <a:p>
            <a:r>
              <a:rPr lang="en-US" altLang="en-US" sz="2000"/>
              <a:t>    ELSE</a:t>
            </a:r>
          </a:p>
          <a:p>
            <a:r>
              <a:rPr lang="en-US" altLang="en-US" sz="2000"/>
              <a:t>        RAISE_APPLICATION_ERROR(-20001, 'Invalid operation: ' || p_Operation);</a:t>
            </a:r>
          </a:p>
          <a:p>
            <a:r>
              <a:rPr lang="en-US" altLang="en-US" sz="2000"/>
              <a:t>    END IF;</a:t>
            </a:r>
          </a:p>
          <a:p>
            <a:r>
              <a:rPr lang="en-US" altLang="en-US" sz="2000"/>
              <a:t>    COMMIT;</a:t>
            </a:r>
          </a:p>
          <a:p>
            <a:r>
              <a:rPr lang="en-US" altLang="en-US" sz="2000"/>
              <a:t>EXCEPTION</a:t>
            </a:r>
          </a:p>
          <a:p>
            <a:r>
              <a:rPr lang="en-US" altLang="en-US" sz="2000"/>
              <a:t>    WHEN OTHERS THEN</a:t>
            </a:r>
          </a:p>
          <a:p>
            <a:r>
              <a:rPr lang="en-US" altLang="en-US" sz="2000"/>
              <a:t>        ROLLBACK;</a:t>
            </a:r>
          </a:p>
          <a:p>
            <a:r>
              <a:rPr lang="en-US" altLang="en-US" sz="2000"/>
              <a:t>        RAISE_APPLICATION_ERROR(-20002, 'Error in ManageCustomer: ' || SQLERRM);</a:t>
            </a:r>
          </a:p>
          <a:p>
            <a:r>
              <a:rPr lang="en-US" altLang="en-US" sz="2000"/>
              <a:t>END ManageCustomer;</a:t>
            </a:r>
          </a:p>
          <a:p>
            <a:r>
              <a:rPr lang="en-US" altLang="en-US" sz="2000"/>
              <a:t>/</a:t>
            </a:r>
          </a:p>
          <a:p>
            <a:endParaRPr lang="en-US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2"/>
            </p:custDataLst>
          </p:nvPr>
        </p:nvSpPr>
        <p:spPr>
          <a:xfrm flipH="1" flipV="1">
            <a:off x="3299343" y="4455999"/>
            <a:ext cx="5114925" cy="4331018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gradFill>
            <a:gsLst>
              <a:gs pos="80000">
                <a:schemeClr val="accent1">
                  <a:alpha val="6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 15"/>
          <p:cNvSpPr/>
          <p:nvPr>
            <p:custDataLst>
              <p:tags r:id="rId3"/>
            </p:custDataLst>
          </p:nvPr>
        </p:nvSpPr>
        <p:spPr>
          <a:xfrm>
            <a:off x="1056206" y="2739594"/>
            <a:ext cx="6969443" cy="5764596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gradFill>
            <a:gsLst>
              <a:gs pos="65000">
                <a:schemeClr val="accent1"/>
              </a:gs>
              <a:gs pos="2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/>
          <a:srcRect l="3560" r="3604"/>
          <a:stretch>
            <a:fillRect/>
          </a:stretch>
        </p:blipFill>
        <p:spPr>
          <a:xfrm>
            <a:off x="1257300" y="2956953"/>
            <a:ext cx="6534150" cy="491109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044000" y="591608"/>
            <a:ext cx="16200000" cy="1188000"/>
          </a:xfrm>
        </p:spPr>
        <p:txBody>
          <a:bodyPr wrap="square">
            <a:normAutofit/>
          </a:bodyPr>
          <a:lstStyle/>
          <a:p>
            <a:r>
              <a:rPr lang="en-US" dirty="0">
                <a:sym typeface="+mn-ea"/>
              </a:rPr>
              <a:t>Stored Procedure : Manage Mechanics</a:t>
            </a:r>
            <a:endParaRPr lang="en-US" spc="0"/>
          </a:p>
        </p:txBody>
      </p:sp>
      <p:sp>
        <p:nvSpPr>
          <p:cNvPr id="15" name="矩形 1"/>
          <p:cNvSpPr/>
          <p:nvPr>
            <p:custDataLst>
              <p:tags r:id="rId6"/>
            </p:custDataLst>
          </p:nvPr>
        </p:nvSpPr>
        <p:spPr>
          <a:xfrm>
            <a:off x="9382365" y="30546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Manages mechanic information through CRUD actions, ensuring data integrity.</a:t>
            </a:r>
          </a:p>
        </p:txBody>
      </p:sp>
      <p:sp>
        <p:nvSpPr>
          <p:cNvPr id="16" name="矩形 2"/>
          <p:cNvSpPr/>
          <p:nvPr>
            <p:custDataLst>
              <p:tags r:id="rId7"/>
            </p:custDataLst>
          </p:nvPr>
        </p:nvSpPr>
        <p:spPr>
          <a:xfrm>
            <a:off x="9383635" y="26155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</a:p>
        </p:txBody>
      </p:sp>
      <p:sp>
        <p:nvSpPr>
          <p:cNvPr id="17" name="矩形 2"/>
          <p:cNvSpPr/>
          <p:nvPr>
            <p:custDataLst>
              <p:tags r:id="rId8"/>
            </p:custDataLst>
          </p:nvPr>
        </p:nvSpPr>
        <p:spPr>
          <a:xfrm>
            <a:off x="9384270" y="49148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439275" y="54133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/>
              <a:t>Simplifies the administration of mechanic records, enhancing operational flow.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66860" y="-38312"/>
            <a:ext cx="16200000" cy="1188000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ManageMechanics</a:t>
            </a:r>
            <a:endParaRPr lang="en-US" spc="0" dirty="0">
              <a:solidFill>
                <a:srgbClr val="00B05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-76200" y="876300"/>
            <a:ext cx="7743825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/>
              <a:t>REM INSERTING into EXPORT_TABLE</a:t>
            </a:r>
          </a:p>
          <a:p>
            <a:r>
              <a:rPr lang="en-US" altLang="en-US" sz="2000"/>
              <a:t>SET DEFINE OFF;</a:t>
            </a:r>
          </a:p>
          <a:p>
            <a:r>
              <a:rPr lang="en-US" altLang="en-US" sz="2000"/>
              <a:t>PROCEDURE "MANAGEMECHANICS" (</a:t>
            </a:r>
          </a:p>
          <a:p>
            <a:r>
              <a:rPr lang="en-US" altLang="en-US" sz="2000"/>
              <a:t>    p_action IN VARCHAR2,</a:t>
            </a:r>
          </a:p>
          <a:p>
            <a:r>
              <a:rPr lang="en-US" altLang="en-US" sz="2000"/>
              <a:t>    p_MechanicID IN NUMBER DEFAULT NULL,</a:t>
            </a:r>
          </a:p>
          <a:p>
            <a:r>
              <a:rPr lang="en-US" altLang="en-US" sz="2000"/>
              <a:t>    p_Name IN VARCHAR2 DEFAULT NULL,</a:t>
            </a:r>
          </a:p>
          <a:p>
            <a:r>
              <a:rPr lang="en-US" altLang="en-US" sz="2000"/>
              <a:t>    p_ContactInfo IN VARCHAR2 DEFAULT NULL,</a:t>
            </a:r>
          </a:p>
          <a:p>
            <a:r>
              <a:rPr lang="en-US" altLang="en-US" sz="2000"/>
              <a:t>    p_result OUT SYS_REFCURSOR</a:t>
            </a:r>
          </a:p>
          <a:p>
            <a:r>
              <a:rPr lang="en-US" altLang="en-US" sz="2000"/>
              <a:t>) AS</a:t>
            </a:r>
          </a:p>
          <a:p>
            <a:r>
              <a:rPr lang="en-US" altLang="en-US" sz="2000"/>
              <a:t>    v_mechanic_id NUMBER;</a:t>
            </a:r>
          </a:p>
          <a:p>
            <a:r>
              <a:rPr lang="en-US" altLang="en-US" sz="2000"/>
              <a:t>BEGIN</a:t>
            </a:r>
          </a:p>
          <a:p>
            <a:r>
              <a:rPr lang="en-US" altLang="en-US" sz="2000"/>
              <a:t>    IF UPPER(p_action) = 'CREATE' THEN</a:t>
            </a:r>
          </a:p>
          <a:p>
            <a:r>
              <a:rPr lang="en-US" altLang="en-US" sz="2000"/>
              <a:t>        SELECT mechanic_seq.NEXTVAL INTO v_mechanic_id FROM DUAL;</a:t>
            </a:r>
          </a:p>
          <a:p>
            <a:r>
              <a:rPr lang="en-US" altLang="en-US" sz="2000"/>
              <a:t>        INSERT INTO Mechanic (MechanicID, Name, ContactInfo)</a:t>
            </a:r>
          </a:p>
          <a:p>
            <a:r>
              <a:rPr lang="en-US" altLang="en-US" sz="2000"/>
              <a:t>        VALUES (v_mechanic_id, p_Name, p_ContactInfo);</a:t>
            </a:r>
          </a:p>
          <a:p>
            <a:r>
              <a:rPr lang="en-US" altLang="en-US" sz="2000"/>
              <a:t>        OPEN p_result FOR</a:t>
            </a:r>
          </a:p>
          <a:p>
            <a:r>
              <a:rPr lang="en-US" altLang="en-US" sz="2000"/>
              <a:t>        SELECT MechanicID, Name, ContactInfo</a:t>
            </a:r>
          </a:p>
          <a:p>
            <a:r>
              <a:rPr lang="en-US" altLang="en-US" sz="2000"/>
              <a:t>        FROM Mechanic</a:t>
            </a:r>
          </a:p>
          <a:p>
            <a:r>
              <a:rPr lang="en-US" altLang="en-US" sz="2000"/>
              <a:t>        WHERE MechanicID = v_mechanic_id;</a:t>
            </a:r>
          </a:p>
          <a:p>
            <a:r>
              <a:rPr lang="en-US" altLang="en-US" sz="2000"/>
              <a:t>        COMMIT;</a:t>
            </a:r>
          </a:p>
          <a:p>
            <a:r>
              <a:rPr lang="en-US" altLang="en-US" sz="2000"/>
              <a:t>        DBMS_OUTPUT.PUT_LINE('Mechanic created successfully with ID: ' || v_mechanic_id);</a:t>
            </a:r>
          </a:p>
          <a:p>
            <a:endParaRPr lang="en-US" altLang="en-US" sz="2000"/>
          </a:p>
          <a:p>
            <a:r>
              <a:rPr lang="en-US" altLang="en-US" sz="2000"/>
              <a:t>    ELSIF UPPER(p_action) = 'READ' THEN</a:t>
            </a:r>
          </a:p>
          <a:p>
            <a:r>
              <a:rPr lang="en-US" altLang="en-US" sz="2000"/>
              <a:t>        OPEN p_result FOR</a:t>
            </a:r>
          </a:p>
          <a:p>
            <a:r>
              <a:rPr lang="en-US" altLang="en-US" sz="2000"/>
              <a:t>        SELECT MechanicID, Name, ContactInfo</a:t>
            </a:r>
          </a:p>
          <a:p>
            <a:r>
              <a:rPr lang="en-US" altLang="en-US" sz="2000"/>
              <a:t>        FROM Mechanic</a:t>
            </a:r>
          </a:p>
          <a:p>
            <a:r>
              <a:rPr lang="en-US" altLang="en-US" sz="2000"/>
              <a:t>        WHERE MechanicID = NVL(p_MechanicID, MechanicID);</a:t>
            </a:r>
          </a:p>
          <a:p>
            <a:endParaRPr lang="en-US" altLang="en-US" sz="2000"/>
          </a:p>
          <a:p>
            <a:r>
              <a:rPr lang="en-US" altLang="en-US" sz="2000"/>
              <a:t>    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7315200" y="1028700"/>
            <a:ext cx="7607300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>
                <a:sym typeface="+mn-ea"/>
              </a:rPr>
              <a:t>ELSIF UPPER(p_action) = 'UPDATE'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UPDATE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SET Name = NVL(p_Name, Name),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ContactInfo = NVL(p_ContactInfo, ContactInfo)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IF SQL%ROWCOUNT &gt; 0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SELECT MechanicID, Name, ContactInfo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FROM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COMMIT;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DBMS_OUTPUT.PUT_LINE('Mechanic updated successfully.');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DBMS_OUTPUT.PUT_LINE('No mechanic found with the provided MechanicID.');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    ELSIF UPPER(p_action) = 'DELETE'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DELETE FROM Mechanic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WHERE MechanicID = p_MechanicID;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IF SQL%ROWCOUNT &gt; 0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COMMIT;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DBMS_OUTPUT.PUT_LINE('Mechanic deleted successfully.');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    DBMS_OUTPUT.PUT_LINE('No mechanic found with the provided MechanicID.');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    </a:t>
            </a:r>
            <a:endParaRPr lang="en-US" alt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14782800" y="1028700"/>
            <a:ext cx="3634105" cy="9258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>
                <a:sym typeface="+mn-ea"/>
              </a:rPr>
              <a:t>ELSE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DBMS_OUTPUT.PUT_LINE('Invalid action. Please use CREATE, READ, UPDATE, or DELETE.');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END IF;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>
                <a:sym typeface="+mn-ea"/>
              </a:rPr>
              <a:t>EXCEPTION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WHEN OTHERS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ROLLBACK;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DBMS_OUTPUT.PUT_LINE('Error: ' || SQLERRM);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 SELECT * FROM Mechanic WHERE 1=0;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RAISE;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END;</a:t>
            </a:r>
            <a:endParaRPr lang="en-US" altLang="en-US" sz="2000"/>
          </a:p>
          <a:p>
            <a:endParaRPr lang="en-US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6811" y="-154401"/>
            <a:ext cx="18671496" cy="3040964"/>
            <a:chOff x="0" y="0"/>
            <a:chExt cx="4917596" cy="800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7596" cy="800912"/>
            </a:xfrm>
            <a:custGeom>
              <a:avLst/>
              <a:gdLst/>
              <a:ahLst/>
              <a:cxnLst/>
              <a:rect l="l" t="t" r="r" b="b"/>
              <a:pathLst>
                <a:path w="4917596" h="800912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F2F1ED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70389" y="1221053"/>
            <a:ext cx="2979780" cy="719941"/>
            <a:chOff x="0" y="0"/>
            <a:chExt cx="1534439" cy="370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4439" cy="370734"/>
            </a:xfrm>
            <a:custGeom>
              <a:avLst/>
              <a:gdLst/>
              <a:ahLst/>
              <a:cxnLst/>
              <a:rect l="l" t="t" r="r" b="b"/>
              <a:pathLst>
                <a:path w="1534439" h="370734">
                  <a:moveTo>
                    <a:pt x="1331239" y="0"/>
                  </a:moveTo>
                  <a:cubicBezTo>
                    <a:pt x="1443463" y="0"/>
                    <a:pt x="1534439" y="82992"/>
                    <a:pt x="1534439" y="185367"/>
                  </a:cubicBezTo>
                  <a:cubicBezTo>
                    <a:pt x="1534439" y="287742"/>
                    <a:pt x="1443463" y="370734"/>
                    <a:pt x="1331239" y="370734"/>
                  </a:cubicBezTo>
                  <a:lnTo>
                    <a:pt x="203200" y="370734"/>
                  </a:lnTo>
                  <a:cubicBezTo>
                    <a:pt x="90976" y="370734"/>
                    <a:pt x="0" y="287742"/>
                    <a:pt x="0" y="185367"/>
                  </a:cubicBezTo>
                  <a:cubicBezTo>
                    <a:pt x="0" y="829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D5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34439" cy="418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u="sng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BACK TO OVERVIEW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08571" y="4129784"/>
            <a:ext cx="1533477" cy="2027433"/>
          </a:xfrm>
          <a:custGeom>
            <a:avLst/>
            <a:gdLst/>
            <a:ahLst/>
            <a:cxnLst/>
            <a:rect l="l" t="t" r="r" b="b"/>
            <a:pathLst>
              <a:path w="1533477" h="2027433">
                <a:moveTo>
                  <a:pt x="0" y="0"/>
                </a:moveTo>
                <a:lnTo>
                  <a:pt x="1533476" y="0"/>
                </a:lnTo>
                <a:lnTo>
                  <a:pt x="1533476" y="2027432"/>
                </a:lnTo>
                <a:lnTo>
                  <a:pt x="0" y="20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236237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124469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OUR TEAM MEMBERS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225787" y="4803340"/>
            <a:ext cx="5959560" cy="1119342"/>
            <a:chOff x="0" y="0"/>
            <a:chExt cx="7946080" cy="14924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04775"/>
              <a:ext cx="7946080" cy="855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9"/>
                </a:lnSpc>
              </a:pPr>
              <a:r>
                <a:rPr lang="en-US" sz="3699" b="1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Slade Sahoye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19144"/>
              <a:ext cx="7946080" cy="673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1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Front End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2563" y="7243305"/>
            <a:ext cx="5959560" cy="1049492"/>
            <a:chOff x="0" y="0"/>
            <a:chExt cx="7946080" cy="139932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14300"/>
              <a:ext cx="7946080" cy="821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Carlos Cueto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70037"/>
              <a:ext cx="7946080" cy="629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Back End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25787" y="6813669"/>
            <a:ext cx="5959560" cy="1525742"/>
            <a:chOff x="0" y="0"/>
            <a:chExt cx="7946080" cy="203432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14300"/>
              <a:ext cx="7946080" cy="821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Xuan Khai Dao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70037"/>
              <a:ext cx="7946080" cy="1264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Front End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Back 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99740" y="4865911"/>
            <a:ext cx="5959560" cy="1020282"/>
            <a:chOff x="0" y="0"/>
            <a:chExt cx="7946080" cy="136037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14300"/>
              <a:ext cx="7946080" cy="79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Homer Bernardino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53103"/>
              <a:ext cx="7946080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b="1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Back End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08571" y="6658579"/>
            <a:ext cx="1533477" cy="2027433"/>
          </a:xfrm>
          <a:custGeom>
            <a:avLst/>
            <a:gdLst/>
            <a:ahLst/>
            <a:cxnLst/>
            <a:rect l="l" t="t" r="r" b="b"/>
            <a:pathLst>
              <a:path w="1533477" h="2027433">
                <a:moveTo>
                  <a:pt x="0" y="0"/>
                </a:moveTo>
                <a:lnTo>
                  <a:pt x="1533476" y="0"/>
                </a:lnTo>
                <a:lnTo>
                  <a:pt x="1533476" y="2027433"/>
                </a:lnTo>
                <a:lnTo>
                  <a:pt x="0" y="202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9285490" y="4362336"/>
            <a:ext cx="1533477" cy="2027433"/>
          </a:xfrm>
          <a:custGeom>
            <a:avLst/>
            <a:gdLst/>
            <a:ahLst/>
            <a:cxnLst/>
            <a:rect l="l" t="t" r="r" b="b"/>
            <a:pathLst>
              <a:path w="1533477" h="2027433">
                <a:moveTo>
                  <a:pt x="0" y="0"/>
                </a:moveTo>
                <a:lnTo>
                  <a:pt x="1533476" y="0"/>
                </a:lnTo>
                <a:lnTo>
                  <a:pt x="1533476" y="2027433"/>
                </a:lnTo>
                <a:lnTo>
                  <a:pt x="0" y="202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9285490" y="6658579"/>
            <a:ext cx="1533477" cy="2027433"/>
          </a:xfrm>
          <a:custGeom>
            <a:avLst/>
            <a:gdLst/>
            <a:ahLst/>
            <a:cxnLst/>
            <a:rect l="l" t="t" r="r" b="b"/>
            <a:pathLst>
              <a:path w="1533477" h="2027433">
                <a:moveTo>
                  <a:pt x="0" y="0"/>
                </a:moveTo>
                <a:lnTo>
                  <a:pt x="1533476" y="0"/>
                </a:lnTo>
                <a:lnTo>
                  <a:pt x="1533476" y="2027433"/>
                </a:lnTo>
                <a:lnTo>
                  <a:pt x="0" y="202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http://photo-static-api.fotomore.com/creative/vcg/400/new/VCG41N1069489894.jpg?uid=386&amp;timestamp=1686291026&amp;sign=1e9a94813b7fe1bf36014f3196daddb2" descr="templates\picture_hover\&amp;pky310_sjzg_VCG41N1069489894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471" t="8443" r="1055" b="8504"/>
          <a:stretch>
            <a:fillRect/>
          </a:stretch>
        </p:blipFill>
        <p:spPr>
          <a:xfrm>
            <a:off x="12217511" y="2462442"/>
            <a:ext cx="4977765" cy="64655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42" h="6136">
                <a:moveTo>
                  <a:pt x="3065" y="0"/>
                </a:moveTo>
                <a:lnTo>
                  <a:pt x="4727" y="0"/>
                </a:lnTo>
                <a:cubicBezTo>
                  <a:pt x="4956" y="0"/>
                  <a:pt x="5142" y="186"/>
                  <a:pt x="5142" y="415"/>
                </a:cubicBezTo>
                <a:lnTo>
                  <a:pt x="5142" y="5721"/>
                </a:lnTo>
                <a:cubicBezTo>
                  <a:pt x="5142" y="5950"/>
                  <a:pt x="4956" y="6136"/>
                  <a:pt x="4727" y="6136"/>
                </a:cubicBezTo>
                <a:lnTo>
                  <a:pt x="3065" y="6136"/>
                </a:lnTo>
                <a:cubicBezTo>
                  <a:pt x="2836" y="6136"/>
                  <a:pt x="2650" y="5950"/>
                  <a:pt x="2650" y="5721"/>
                </a:cubicBezTo>
                <a:lnTo>
                  <a:pt x="2650" y="415"/>
                </a:lnTo>
                <a:cubicBezTo>
                  <a:pt x="2650" y="186"/>
                  <a:pt x="2836" y="0"/>
                  <a:pt x="3065" y="0"/>
                </a:cubicBezTo>
                <a:close/>
                <a:moveTo>
                  <a:pt x="415" y="0"/>
                </a:moveTo>
                <a:lnTo>
                  <a:pt x="2077" y="0"/>
                </a:lnTo>
                <a:cubicBezTo>
                  <a:pt x="2306" y="0"/>
                  <a:pt x="2492" y="186"/>
                  <a:pt x="2492" y="415"/>
                </a:cubicBezTo>
                <a:lnTo>
                  <a:pt x="2492" y="5721"/>
                </a:lnTo>
                <a:cubicBezTo>
                  <a:pt x="2492" y="5950"/>
                  <a:pt x="2306" y="6136"/>
                  <a:pt x="2077" y="6136"/>
                </a:cubicBezTo>
                <a:lnTo>
                  <a:pt x="415" y="6136"/>
                </a:lnTo>
                <a:cubicBezTo>
                  <a:pt x="186" y="6136"/>
                  <a:pt x="0" y="5950"/>
                  <a:pt x="0" y="5721"/>
                </a:cubicBezTo>
                <a:lnTo>
                  <a:pt x="0" y="415"/>
                </a:lnTo>
                <a:cubicBezTo>
                  <a:pt x="0" y="186"/>
                  <a:pt x="186" y="0"/>
                  <a:pt x="415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60" y="259503"/>
            <a:ext cx="16200000" cy="1188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Stored Procedure : Manage Service Record</a:t>
            </a:r>
            <a:endParaRPr lang="en-US" sz="5400" spc="0" dirty="0">
              <a:solidFill>
                <a:schemeClr val="accent5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6" name="矩形 1"/>
          <p:cNvSpPr/>
          <p:nvPr>
            <p:custDataLst>
              <p:tags r:id="rId4"/>
            </p:custDataLst>
          </p:nvPr>
        </p:nvSpPr>
        <p:spPr>
          <a:xfrm>
            <a:off x="1838565" y="30546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Oversees service records—vehicle servicing details (Create, Update, Delete)</a:t>
            </a:r>
          </a:p>
        </p:txBody>
      </p:sp>
      <p:sp>
        <p:nvSpPr>
          <p:cNvPr id="8" name="矩形 2"/>
          <p:cNvSpPr/>
          <p:nvPr>
            <p:custDataLst>
              <p:tags r:id="rId5"/>
            </p:custDataLst>
          </p:nvPr>
        </p:nvSpPr>
        <p:spPr>
          <a:xfrm>
            <a:off x="1839835" y="26155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</a:p>
        </p:txBody>
      </p:sp>
      <p:sp>
        <p:nvSpPr>
          <p:cNvPr id="9" name="矩形 2"/>
          <p:cNvSpPr/>
          <p:nvPr>
            <p:custDataLst>
              <p:tags r:id="rId6"/>
            </p:custDataLst>
          </p:nvPr>
        </p:nvSpPr>
        <p:spPr>
          <a:xfrm>
            <a:off x="1840470" y="49148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752600" y="54133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/>
              <a:t>Ensures accurate tracking of services, improving reliability and customer satisfaction.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60" y="114088"/>
            <a:ext cx="16200000" cy="1188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: ManageServiceRecord</a:t>
            </a:r>
            <a:endParaRPr lang="en-US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200" y="952500"/>
            <a:ext cx="895032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2400"/>
          </a:p>
          <a:p>
            <a:r>
              <a:rPr lang="en-US" altLang="en-US" sz="2400"/>
              <a:t>PROCEDURE MANAGESERVICERECORD (</a:t>
            </a:r>
          </a:p>
          <a:p>
            <a:r>
              <a:rPr lang="en-US" altLang="en-US" sz="2400"/>
              <a:t>    p_Operation IN VARCHAR2,</a:t>
            </a:r>
          </a:p>
          <a:p>
            <a:r>
              <a:rPr lang="en-US" altLang="en-US" sz="2400"/>
              <a:t>    p_ServiceID IN NUMBER,</a:t>
            </a:r>
          </a:p>
          <a:p>
            <a:r>
              <a:rPr lang="en-US" altLang="en-US" sz="2400"/>
              <a:t>    p_VehicleID IN NUMBER,</a:t>
            </a:r>
          </a:p>
          <a:p>
            <a:r>
              <a:rPr lang="en-US" altLang="en-US" sz="2400"/>
              <a:t>    p_ServiceDate IN DATE,</a:t>
            </a:r>
          </a:p>
          <a:p>
            <a:r>
              <a:rPr lang="en-US" altLang="en-US" sz="2400"/>
              <a:t>    p_Description IN VARCHAR2,</a:t>
            </a:r>
          </a:p>
          <a:p>
            <a:r>
              <a:rPr lang="en-US" altLang="en-US" sz="2400"/>
              <a:t>    p_MechanicID IN NUMBER,</a:t>
            </a:r>
          </a:p>
          <a:p>
            <a:r>
              <a:rPr lang="en-US" altLang="en-US" sz="2400"/>
              <a:t>    p_Status IN VARCHAR2</a:t>
            </a:r>
          </a:p>
          <a:p>
            <a:r>
              <a:rPr lang="en-US" altLang="en-US" sz="2400"/>
              <a:t>) AS</a:t>
            </a:r>
          </a:p>
          <a:p>
            <a:r>
              <a:rPr lang="en-US" altLang="en-US" sz="2400"/>
              <a:t>BEGIN</a:t>
            </a:r>
          </a:p>
          <a:p>
            <a:r>
              <a:rPr lang="en-US" altLang="en-US" sz="2400"/>
              <a:t>    IF p_Operation = 'CREATE' THEN</a:t>
            </a:r>
          </a:p>
          <a:p>
            <a:r>
              <a:rPr lang="en-US" altLang="en-US" sz="2400"/>
              <a:t>        INSERT INTO ServiceRecord (ServiceID, VehicleID, MechanicID, Description, ServiceDate, Status)</a:t>
            </a:r>
          </a:p>
          <a:p>
            <a:r>
              <a:rPr lang="en-US" altLang="en-US" sz="2400"/>
              <a:t>        VALUES (ServiceRecord_Seq.NEXTVAL, p_VehicleID, p_MechanicID, p_Description, p_ServiceDate, p_Status);</a:t>
            </a:r>
          </a:p>
          <a:p>
            <a:r>
              <a:rPr lang="en-US" altLang="en-US" sz="2400"/>
              <a:t>    ELSIF p_Operation = 'UPDATE' THEN</a:t>
            </a:r>
          </a:p>
          <a:p>
            <a:r>
              <a:rPr lang="en-US" altLang="en-US" sz="2400"/>
              <a:t>        UPDATE ServiceRecord</a:t>
            </a:r>
          </a:p>
          <a:p>
            <a:r>
              <a:rPr lang="en-US" altLang="en-US" sz="2400"/>
              <a:t>        SET VehicleID = p_VehicleID,</a:t>
            </a:r>
          </a:p>
          <a:p>
            <a:r>
              <a:rPr lang="en-US" altLang="en-US" sz="2400"/>
              <a:t>            ServiceDate = p_ServiceDate,</a:t>
            </a:r>
          </a:p>
          <a:p>
            <a:r>
              <a:rPr lang="en-US" altLang="en-US" sz="2400"/>
              <a:t>            Description = p_Description,</a:t>
            </a:r>
          </a:p>
          <a:p>
            <a:r>
              <a:rPr lang="en-US" altLang="en-US" sz="2400"/>
              <a:t>            MechanicID = p_MechanicID,</a:t>
            </a:r>
          </a:p>
          <a:p>
            <a:r>
              <a:rPr lang="en-US" altLang="en-US" sz="2400"/>
              <a:t>            Status = p_Status</a:t>
            </a:r>
          </a:p>
          <a:p>
            <a:r>
              <a:rPr lang="en-US" altLang="en-US" sz="2400"/>
              <a:t>        WHERE ServiceID = p_ServiceID;</a:t>
            </a:r>
          </a:p>
          <a:p>
            <a:r>
              <a:rPr lang="en-US" altLang="en-US" sz="2400"/>
              <a:t>    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144000" y="1021715"/>
            <a:ext cx="7944485" cy="9265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400">
                <a:sym typeface="+mn-ea"/>
              </a:rPr>
              <a:t>   ELSIF p_Operation = 'DELETE' THEN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DELETE FROM ServiceRecord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WHERE ServiceID = p_ServiceID;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ELSE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RAISE_APPLICATION_ERROR(-20001, 'Invalid operation: ' || p_Operation);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END IF;</a:t>
            </a:r>
          </a:p>
          <a:p>
            <a:r>
              <a:rPr lang="en-US" altLang="en-US" sz="2400">
                <a:sym typeface="+mn-ea"/>
              </a:rPr>
              <a:t>COMMIT;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EXCEPTION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WHEN OTHERS THEN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ROLLBACK;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        RAISE_APPLICATION_ERROR(-20002, 'Error in ManageServiceRecord: ' || SQLERRM);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END ManageServiceRecord;</a:t>
            </a:r>
            <a:endParaRPr lang="en-US" altLang="en-US" sz="2400"/>
          </a:p>
          <a:p>
            <a:endParaRPr lang="en-US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23" r="7745" b="185"/>
          <a:stretch>
            <a:fillRect/>
          </a:stretch>
        </p:blipFill>
        <p:spPr>
          <a:xfrm>
            <a:off x="0" y="9990"/>
            <a:ext cx="10968215" cy="10265583"/>
          </a:xfrm>
          <a:custGeom>
            <a:avLst/>
            <a:gdLst>
              <a:gd name="connsiteX0" fmla="*/ 3588432 w 7312143"/>
              <a:gd name="connsiteY0" fmla="*/ 2 h 6843722"/>
              <a:gd name="connsiteX1" fmla="*/ 6620064 w 7312143"/>
              <a:gd name="connsiteY1" fmla="*/ 6843722 h 6843722"/>
              <a:gd name="connsiteX2" fmla="*/ 1437758 w 7312143"/>
              <a:gd name="connsiteY2" fmla="*/ 6843721 h 6843722"/>
              <a:gd name="connsiteX3" fmla="*/ 0 w 7312143"/>
              <a:gd name="connsiteY3" fmla="*/ 3598075 h 6843722"/>
              <a:gd name="connsiteX4" fmla="*/ 1 w 7312143"/>
              <a:gd name="connsiteY4" fmla="*/ 2 h 6843722"/>
              <a:gd name="connsiteX5" fmla="*/ 3663715 w 7312143"/>
              <a:gd name="connsiteY5" fmla="*/ 0 h 6843722"/>
              <a:gd name="connsiteX6" fmla="*/ 4276593 w 7312143"/>
              <a:gd name="connsiteY6" fmla="*/ 1 h 6843722"/>
              <a:gd name="connsiteX7" fmla="*/ 7312143 w 7312143"/>
              <a:gd name="connsiteY7" fmla="*/ 6843721 h 6843722"/>
              <a:gd name="connsiteX8" fmla="*/ 6699265 w 7312143"/>
              <a:gd name="connsiteY8" fmla="*/ 6843721 h 684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2143" h="6843722">
                <a:moveTo>
                  <a:pt x="3588432" y="2"/>
                </a:moveTo>
                <a:lnTo>
                  <a:pt x="6620064" y="6843722"/>
                </a:lnTo>
                <a:lnTo>
                  <a:pt x="1437758" y="6843721"/>
                </a:lnTo>
                <a:lnTo>
                  <a:pt x="0" y="3598075"/>
                </a:lnTo>
                <a:lnTo>
                  <a:pt x="1" y="2"/>
                </a:lnTo>
                <a:close/>
                <a:moveTo>
                  <a:pt x="3663715" y="0"/>
                </a:moveTo>
                <a:lnTo>
                  <a:pt x="4276593" y="1"/>
                </a:lnTo>
                <a:lnTo>
                  <a:pt x="7312143" y="6843721"/>
                </a:lnTo>
                <a:lnTo>
                  <a:pt x="6699265" y="6843721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 flipH="1">
            <a:off x="6510120" y="2"/>
            <a:ext cx="1852551" cy="2997200"/>
          </a:xfrm>
          <a:custGeom>
            <a:avLst/>
            <a:gdLst>
              <a:gd name="connsiteX0" fmla="*/ 1235034 w 1235034"/>
              <a:gd name="connsiteY0" fmla="*/ 0 h 1998133"/>
              <a:gd name="connsiteX1" fmla="*/ 880359 w 1235034"/>
              <a:gd name="connsiteY1" fmla="*/ 0 h 1998133"/>
              <a:gd name="connsiteX2" fmla="*/ 0 w 1235034"/>
              <a:gd name="connsiteY2" fmla="*/ 1998133 h 1998133"/>
              <a:gd name="connsiteX3" fmla="*/ 354675 w 1235034"/>
              <a:gd name="connsiteY3" fmla="*/ 1998133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034" h="1998133">
                <a:moveTo>
                  <a:pt x="1235034" y="0"/>
                </a:moveTo>
                <a:lnTo>
                  <a:pt x="880359" y="0"/>
                </a:lnTo>
                <a:lnTo>
                  <a:pt x="0" y="1998133"/>
                </a:lnTo>
                <a:lnTo>
                  <a:pt x="354675" y="1998133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0363326" y="362495"/>
            <a:ext cx="6403476" cy="2464919"/>
          </a:xfrm>
          <a:prstGeom prst="rect">
            <a:avLst/>
          </a:prstGeom>
        </p:spPr>
        <p:txBody>
          <a:bodyPr vert="horz" wrap="square" lIns="135255" tIns="70485" rIns="135255" bIns="70485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5400" spc="0" dirty="0"/>
              <a:t>STORED PROCEDURE: Manage Vehicles</a:t>
            </a: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17177022" y="2"/>
            <a:ext cx="1110980" cy="2521568"/>
          </a:xfrm>
          <a:custGeom>
            <a:avLst/>
            <a:gdLst>
              <a:gd name="connsiteX0" fmla="*/ 740653 w 740653"/>
              <a:gd name="connsiteY0" fmla="*/ 0 h 1681045"/>
              <a:gd name="connsiteX1" fmla="*/ 0 w 740653"/>
              <a:gd name="connsiteY1" fmla="*/ 0 h 1681045"/>
              <a:gd name="connsiteX2" fmla="*/ 0 w 740653"/>
              <a:gd name="connsiteY2" fmla="*/ 1681045 h 1681045"/>
              <a:gd name="connsiteX3" fmla="*/ 740653 w 740653"/>
              <a:gd name="connsiteY3" fmla="*/ 0 h 168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653" h="1681045">
                <a:moveTo>
                  <a:pt x="740653" y="0"/>
                </a:moveTo>
                <a:lnTo>
                  <a:pt x="0" y="0"/>
                </a:lnTo>
                <a:lnTo>
                  <a:pt x="0" y="1681045"/>
                </a:lnTo>
                <a:lnTo>
                  <a:pt x="740653" y="0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-7210" y="7325592"/>
            <a:ext cx="3047412" cy="2961410"/>
          </a:xfrm>
          <a:custGeom>
            <a:avLst/>
            <a:gdLst>
              <a:gd name="connsiteX0" fmla="*/ 0 w 2031608"/>
              <a:gd name="connsiteY0" fmla="*/ 0 h 1974273"/>
              <a:gd name="connsiteX1" fmla="*/ 1133294 w 2031608"/>
              <a:gd name="connsiteY1" fmla="*/ 0 h 1974273"/>
              <a:gd name="connsiteX2" fmla="*/ 2031608 w 2031608"/>
              <a:gd name="connsiteY2" fmla="*/ 1974273 h 1974273"/>
              <a:gd name="connsiteX3" fmla="*/ 407821 w 2031608"/>
              <a:gd name="connsiteY3" fmla="*/ 1974273 h 1974273"/>
              <a:gd name="connsiteX4" fmla="*/ 0 w 2031608"/>
              <a:gd name="connsiteY4" fmla="*/ 1077983 h 1974273"/>
              <a:gd name="connsiteX5" fmla="*/ 0 w 2031608"/>
              <a:gd name="connsiteY5" fmla="*/ 0 h 197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608" h="1974273">
                <a:moveTo>
                  <a:pt x="0" y="0"/>
                </a:moveTo>
                <a:lnTo>
                  <a:pt x="1133294" y="0"/>
                </a:lnTo>
                <a:lnTo>
                  <a:pt x="2031608" y="1974273"/>
                </a:lnTo>
                <a:lnTo>
                  <a:pt x="407821" y="1974273"/>
                </a:lnTo>
                <a:lnTo>
                  <a:pt x="0" y="1077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"/>
          <p:cNvSpPr/>
          <p:nvPr>
            <p:custDataLst>
              <p:tags r:id="rId7"/>
            </p:custDataLst>
          </p:nvPr>
        </p:nvSpPr>
        <p:spPr>
          <a:xfrm>
            <a:off x="10449165" y="3740474"/>
            <a:ext cx="6397706" cy="9468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Facilitates CRUD operations for vehicle data, including ownership details</a:t>
            </a:r>
          </a:p>
        </p:txBody>
      </p:sp>
      <p:sp>
        <p:nvSpPr>
          <p:cNvPr id="13" name="矩形 2"/>
          <p:cNvSpPr/>
          <p:nvPr>
            <p:custDataLst>
              <p:tags r:id="rId8"/>
            </p:custDataLst>
          </p:nvPr>
        </p:nvSpPr>
        <p:spPr>
          <a:xfrm>
            <a:off x="10450435" y="3301317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Purpose</a:t>
            </a:r>
          </a:p>
        </p:txBody>
      </p:sp>
      <p:sp>
        <p:nvSpPr>
          <p:cNvPr id="14" name="矩形 2"/>
          <p:cNvSpPr/>
          <p:nvPr>
            <p:custDataLst>
              <p:tags r:id="rId9"/>
            </p:custDataLst>
          </p:nvPr>
        </p:nvSpPr>
        <p:spPr>
          <a:xfrm>
            <a:off x="10451070" y="5600652"/>
            <a:ext cx="6397706" cy="4879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1"/>
                </a:solidFill>
                <a:latin typeface="+mj-lt"/>
                <a:sym typeface="+mn-ea"/>
              </a:rPr>
              <a:t>Benefits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0363200" y="6099175"/>
            <a:ext cx="609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/>
              <a:t>Optimizes vehicle-related management for better efficiency and data accuracy.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81200" y="38100"/>
            <a:ext cx="14672310" cy="1097915"/>
          </a:xfrm>
        </p:spPr>
        <p:txBody>
          <a:bodyPr wrap="square" lIns="0" tIns="0" rIns="0" bIns="0" anchor="t" anchorCtr="0">
            <a:norm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Code: ManageVehicles</a:t>
            </a:r>
            <a:endParaRPr lang="en-US" sz="6600" spc="0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200" y="1031240"/>
            <a:ext cx="6873875" cy="9186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/>
              <a:t>PROCEDURE MANAGEVEHICLES (</a:t>
            </a:r>
          </a:p>
          <a:p>
            <a:r>
              <a:rPr lang="en-US" altLang="en-US" sz="2000"/>
              <a:t>    p_action IN VARCHAR2,</a:t>
            </a:r>
          </a:p>
          <a:p>
            <a:r>
              <a:rPr lang="en-US" altLang="en-US" sz="2000"/>
              <a:t>    p_VehicleID IN NUMBER DEFAULT NULL,</a:t>
            </a:r>
          </a:p>
          <a:p>
            <a:r>
              <a:rPr lang="en-US" altLang="en-US" sz="2000"/>
              <a:t>    p_Make IN VARCHAR2 DEFAULT NULL,</a:t>
            </a:r>
          </a:p>
          <a:p>
            <a:r>
              <a:rPr lang="en-US" altLang="en-US" sz="2000"/>
              <a:t>    p_Model IN VARCHAR2 DEFAULT NULL,</a:t>
            </a:r>
          </a:p>
          <a:p>
            <a:r>
              <a:rPr lang="en-US" altLang="en-US" sz="2000"/>
              <a:t>    p_Year IN NUMBER DEFAULT NULL,</a:t>
            </a:r>
          </a:p>
          <a:p>
            <a:r>
              <a:rPr lang="en-US" altLang="en-US" sz="2000"/>
              <a:t>    p_LicensePlate IN VARCHAR2 DEFAULT NULL,</a:t>
            </a:r>
          </a:p>
          <a:p>
            <a:r>
              <a:rPr lang="en-US" altLang="en-US" sz="2000"/>
              <a:t>    p_OwnerID IN NUMBER DEFAULT NULL,</a:t>
            </a:r>
          </a:p>
          <a:p>
            <a:r>
              <a:rPr lang="en-US" altLang="en-US" sz="2000"/>
              <a:t>    p_result OUT SYS_REFCURSOR</a:t>
            </a:r>
          </a:p>
          <a:p>
            <a:r>
              <a:rPr lang="en-US" altLang="en-US" sz="2000"/>
              <a:t>) AS</a:t>
            </a:r>
          </a:p>
          <a:p>
            <a:r>
              <a:rPr lang="en-US" altLang="en-US" sz="2000"/>
              <a:t>    v_vehicle_id NUMBER;</a:t>
            </a:r>
          </a:p>
          <a:p>
            <a:r>
              <a:rPr lang="en-US" altLang="en-US" sz="2000"/>
              <a:t>BEGIN</a:t>
            </a:r>
          </a:p>
          <a:p>
            <a:r>
              <a:rPr lang="en-US" altLang="en-US" sz="2000"/>
              <a:t>    IF UPPER(p_action) = 'CREATE' THEN</a:t>
            </a:r>
          </a:p>
          <a:p>
            <a:r>
              <a:rPr lang="en-US" altLang="en-US" sz="2000"/>
              <a:t>        SELECT vehicle_seq.NEXTVAL INTO v_vehicle_id FROM DUAL;</a:t>
            </a:r>
          </a:p>
          <a:p>
            <a:r>
              <a:rPr lang="en-US" altLang="en-US" sz="2000"/>
              <a:t>        INSERT INTO Vehicle (VehicleID, Make, Model, Year, LicensePlate, OwnerID)</a:t>
            </a:r>
          </a:p>
          <a:p>
            <a:r>
              <a:rPr lang="en-US" altLang="en-US" sz="2000"/>
              <a:t>        VALUES (v_vehicle_id, p_Make, p_Model, p_Year, p_LicensePlate, p_OwnerID);</a:t>
            </a:r>
          </a:p>
          <a:p>
            <a:r>
              <a:rPr lang="en-US" altLang="en-US" sz="2000"/>
              <a:t>        OPEN p_result FOR</a:t>
            </a:r>
          </a:p>
          <a:p>
            <a:r>
              <a:rPr lang="en-US" altLang="en-US" sz="2000"/>
              <a:t>        SELECT VehicleID, Make, Model, Year, LicensePlate, OwnerID</a:t>
            </a:r>
          </a:p>
          <a:p>
            <a:r>
              <a:rPr lang="en-US" altLang="en-US" sz="2000"/>
              <a:t>        FROM Vehicle</a:t>
            </a:r>
          </a:p>
          <a:p>
            <a:r>
              <a:rPr lang="en-US" altLang="en-US" sz="2000"/>
              <a:t>        WHERE VehicleID = v_vehicle_id;</a:t>
            </a:r>
          </a:p>
          <a:p>
            <a:r>
              <a:rPr lang="en-US" altLang="en-US" sz="2000"/>
              <a:t>        COMMIT;</a:t>
            </a:r>
          </a:p>
          <a:p>
            <a:r>
              <a:rPr lang="en-US" altLang="en-US" sz="2000"/>
              <a:t>        DBMS_OUTPUT.PUT_LINE('Vehicle created successfully with ID: ' || v_vehicle_id);</a:t>
            </a:r>
          </a:p>
          <a:p>
            <a:r>
              <a:rPr lang="en-US" altLang="en-US" sz="2000">
                <a:sym typeface="+mn-ea"/>
              </a:rPr>
              <a:t>ELSIF UPPER(p_action) = 'READ' THEN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OPEN p_result FOR</a:t>
            </a:r>
            <a:endParaRPr lang="en-US" altLang="en-US" sz="2000"/>
          </a:p>
          <a:p>
            <a:r>
              <a:rPr lang="en-US" altLang="en-US" sz="2000">
                <a:sym typeface="+mn-ea"/>
              </a:rPr>
              <a:t>        SELECT VehicleID, Make, Model, Year, LicensePlate, OwnerID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   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964680" y="1028700"/>
            <a:ext cx="5977255" cy="978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ym typeface="+mn-ea"/>
              </a:rPr>
              <a:t>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NVL(p_VehicleID, VehicleID);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ELSIF UPPER(p_action) = 'READ_BY_OWNER'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</a:t>
            </a:r>
            <a:endParaRPr lang="en-US" altLang="en-US"/>
          </a:p>
          <a:p>
            <a:r>
              <a:rPr lang="en-US" altLang="en-US">
                <a:sym typeface="+mn-ea"/>
              </a:rPr>
              <a:t>        SELECT VehicleID, Make, Model, Year, LicensePlate, OwnerID</a:t>
            </a:r>
            <a:endParaRPr lang="en-US" altLang="en-US"/>
          </a:p>
          <a:p>
            <a:r>
              <a:rPr lang="en-US" altLang="en-US">
                <a:sym typeface="+mn-ea"/>
              </a:rPr>
              <a:t>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OwnerID = p_OwnerID;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ELSIF UPPER(p_action) = 'UPDATE'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UPDATE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SET Make = NVL(p_Make, Make),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Model = NVL(p_Model, Model),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Year = NVL(p_Year, Year),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LicensePlate = NVL(p_LicensePlate, LicensePlate),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OwnerID = NVL(p_OwnerID, OwnerID)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IF SQL%ROWCOUNT &gt; 0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SELECT VehicleID, Make, Model, Year, LicensePlate, OwnerID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COMMIT;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DBMS_OUTPUT.PUT_LINE('Vehicle updated successfully.');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DBMS_OUTPUT.PUT_LINE('No vehicle found with the provided VehicleID.');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2573000" y="1207770"/>
            <a:ext cx="5807710" cy="1798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>
                <a:sym typeface="+mn-ea"/>
              </a:rPr>
              <a:t>ELSIF UPPER(p_action) = 'DELETE'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DELETE FROM Vehicle</a:t>
            </a:r>
            <a:endParaRPr lang="en-US" altLang="en-US"/>
          </a:p>
          <a:p>
            <a:r>
              <a:rPr lang="en-US" altLang="en-US">
                <a:sym typeface="+mn-ea"/>
              </a:rPr>
              <a:t>        WHERE VehicleID = p_VehicleID;</a:t>
            </a:r>
            <a:endParaRPr lang="en-US" altLang="en-US"/>
          </a:p>
          <a:p>
            <a:r>
              <a:rPr lang="en-US" altLang="en-US">
                <a:sym typeface="+mn-ea"/>
              </a:rPr>
              <a:t>        IF SQL%ROWCOUNT &gt; 0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COMMIT;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DBMS_OUTPUT.PUT_LINE('Vehicle deleted successfully.');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    DBMS_OUTPUT.PUT_LINE('No vehicle found with the provided VehicleID.');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    ELSE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DBMS_OUTPUT.PUT_LINE('Invalid action. Please use CREATE, READ, READ_BY_OWNER, UPDATE, or DELETE.');</a:t>
            </a:r>
            <a:endParaRPr lang="en-US" altLang="en-US"/>
          </a:p>
          <a:p>
            <a:r>
              <a:rPr lang="en-US" altLang="en-US">
                <a:sym typeface="+mn-ea"/>
              </a:rPr>
              <a:t>    END IF;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EXCEPTION</a:t>
            </a:r>
            <a:endParaRPr lang="en-US" altLang="en-US"/>
          </a:p>
          <a:p>
            <a:r>
              <a:rPr lang="en-US" altLang="en-US">
                <a:sym typeface="+mn-ea"/>
              </a:rPr>
              <a:t>    WHEN OTHERS THEN</a:t>
            </a:r>
            <a:endParaRPr lang="en-US" altLang="en-US"/>
          </a:p>
          <a:p>
            <a:r>
              <a:rPr lang="en-US" altLang="en-US">
                <a:sym typeface="+mn-ea"/>
              </a:rPr>
              <a:t>        ROLLBACK;</a:t>
            </a:r>
            <a:endParaRPr lang="en-US" altLang="en-US"/>
          </a:p>
          <a:p>
            <a:r>
              <a:rPr lang="en-US" altLang="en-US">
                <a:sym typeface="+mn-ea"/>
              </a:rPr>
              <a:t>        DBMS_OUTPUT.PUT_LINE('Error: ' || SQLERRM);</a:t>
            </a:r>
            <a:endParaRPr lang="en-US" altLang="en-US"/>
          </a:p>
          <a:p>
            <a:r>
              <a:rPr lang="en-US" altLang="en-US">
                <a:sym typeface="+mn-ea"/>
              </a:rPr>
              <a:t>        OPEN p_result FOR SELECT * FROM Vehicle WHERE 1=0;</a:t>
            </a:r>
            <a:endParaRPr lang="en-US" altLang="en-US"/>
          </a:p>
          <a:p>
            <a:r>
              <a:rPr lang="en-US" altLang="en-US">
                <a:sym typeface="+mn-ea"/>
              </a:rPr>
              <a:t>        RAISE;</a:t>
            </a:r>
            <a:endParaRPr lang="en-US" altLang="en-US"/>
          </a:p>
          <a:p>
            <a:r>
              <a:rPr lang="en-US" altLang="en-US">
                <a:sym typeface="+mn-ea"/>
              </a:rPr>
              <a:t>END;</a:t>
            </a:r>
            <a:endParaRPr lang="en-US" altLang="en-US"/>
          </a:p>
          <a:p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/>
          <p:cNvSpPr/>
          <p:nvPr>
            <p:custDataLst>
              <p:tags r:id="rId2"/>
            </p:custDataLst>
          </p:nvPr>
        </p:nvSpPr>
        <p:spPr>
          <a:xfrm>
            <a:off x="6498246" y="2630"/>
            <a:ext cx="11789753" cy="4720428"/>
          </a:xfrm>
          <a:custGeom>
            <a:avLst/>
            <a:gdLst>
              <a:gd name="connsiteX0" fmla="*/ 166791 w 7829685"/>
              <a:gd name="connsiteY0" fmla="*/ 0 h 3108043"/>
              <a:gd name="connsiteX1" fmla="*/ 7829685 w 7829685"/>
              <a:gd name="connsiteY1" fmla="*/ 0 h 3108043"/>
              <a:gd name="connsiteX2" fmla="*/ 7829685 w 7829685"/>
              <a:gd name="connsiteY2" fmla="*/ 2289954 h 3108043"/>
              <a:gd name="connsiteX3" fmla="*/ 7767585 w 7829685"/>
              <a:gd name="connsiteY3" fmla="*/ 2392791 h 3108043"/>
              <a:gd name="connsiteX4" fmla="*/ 5886865 w 7829685"/>
              <a:gd name="connsiteY4" fmla="*/ 3039886 h 3108043"/>
              <a:gd name="connsiteX5" fmla="*/ 3735119 w 7829685"/>
              <a:gd name="connsiteY5" fmla="*/ 1880193 h 3108043"/>
              <a:gd name="connsiteX6" fmla="*/ 716881 w 7829685"/>
              <a:gd name="connsiteY6" fmla="*/ 1580340 h 3108043"/>
              <a:gd name="connsiteX7" fmla="*/ 166791 w 7829685"/>
              <a:gd name="connsiteY7" fmla="*/ 0 h 3108043"/>
              <a:gd name="connsiteX0-1" fmla="*/ 166791 w 7829685"/>
              <a:gd name="connsiteY0-2" fmla="*/ 0 h 3120124"/>
              <a:gd name="connsiteX1-3" fmla="*/ 7829685 w 7829685"/>
              <a:gd name="connsiteY1-4" fmla="*/ 0 h 3120124"/>
              <a:gd name="connsiteX2-5" fmla="*/ 7829685 w 7829685"/>
              <a:gd name="connsiteY2-6" fmla="*/ 2289954 h 3120124"/>
              <a:gd name="connsiteX3-7" fmla="*/ 7767585 w 7829685"/>
              <a:gd name="connsiteY3-8" fmla="*/ 2392791 h 3120124"/>
              <a:gd name="connsiteX4-9" fmla="*/ 5886865 w 7829685"/>
              <a:gd name="connsiteY4-10" fmla="*/ 3039886 h 3120124"/>
              <a:gd name="connsiteX5-11" fmla="*/ 3735119 w 7829685"/>
              <a:gd name="connsiteY5-12" fmla="*/ 1880193 h 3120124"/>
              <a:gd name="connsiteX6-13" fmla="*/ 716881 w 7829685"/>
              <a:gd name="connsiteY6-14" fmla="*/ 1580340 h 3120124"/>
              <a:gd name="connsiteX7-15" fmla="*/ 166791 w 7829685"/>
              <a:gd name="connsiteY7-16" fmla="*/ 0 h 3120124"/>
              <a:gd name="connsiteX0-17" fmla="*/ 146060 w 7915634"/>
              <a:gd name="connsiteY0-18" fmla="*/ 0 h 3135364"/>
              <a:gd name="connsiteX1-19" fmla="*/ 7915634 w 7915634"/>
              <a:gd name="connsiteY1-20" fmla="*/ 15240 h 3135364"/>
              <a:gd name="connsiteX2-21" fmla="*/ 7915634 w 7915634"/>
              <a:gd name="connsiteY2-22" fmla="*/ 2305194 h 3135364"/>
              <a:gd name="connsiteX3-23" fmla="*/ 7853534 w 7915634"/>
              <a:gd name="connsiteY3-24" fmla="*/ 2408031 h 3135364"/>
              <a:gd name="connsiteX4-25" fmla="*/ 5972814 w 7915634"/>
              <a:gd name="connsiteY4-26" fmla="*/ 3055126 h 3135364"/>
              <a:gd name="connsiteX5-27" fmla="*/ 3821068 w 7915634"/>
              <a:gd name="connsiteY5-28" fmla="*/ 1895433 h 3135364"/>
              <a:gd name="connsiteX6-29" fmla="*/ 802830 w 7915634"/>
              <a:gd name="connsiteY6-30" fmla="*/ 1595580 h 3135364"/>
              <a:gd name="connsiteX7-31" fmla="*/ 146060 w 7915634"/>
              <a:gd name="connsiteY7-32" fmla="*/ 0 h 3135364"/>
              <a:gd name="connsiteX0-33" fmla="*/ 147310 w 7909740"/>
              <a:gd name="connsiteY0-34" fmla="*/ 0 h 3140127"/>
              <a:gd name="connsiteX1-35" fmla="*/ 7909740 w 7909740"/>
              <a:gd name="connsiteY1-36" fmla="*/ 20003 h 3140127"/>
              <a:gd name="connsiteX2-37" fmla="*/ 7909740 w 7909740"/>
              <a:gd name="connsiteY2-38" fmla="*/ 2309957 h 3140127"/>
              <a:gd name="connsiteX3-39" fmla="*/ 7847640 w 7909740"/>
              <a:gd name="connsiteY3-40" fmla="*/ 2412794 h 3140127"/>
              <a:gd name="connsiteX4-41" fmla="*/ 5966920 w 7909740"/>
              <a:gd name="connsiteY4-42" fmla="*/ 3059889 h 3140127"/>
              <a:gd name="connsiteX5-43" fmla="*/ 3815174 w 7909740"/>
              <a:gd name="connsiteY5-44" fmla="*/ 1900196 h 3140127"/>
              <a:gd name="connsiteX6-45" fmla="*/ 796936 w 7909740"/>
              <a:gd name="connsiteY6-46" fmla="*/ 1600343 h 3140127"/>
              <a:gd name="connsiteX7-47" fmla="*/ 147310 w 7909740"/>
              <a:gd name="connsiteY7-48" fmla="*/ 0 h 3140127"/>
              <a:gd name="connsiteX0-49" fmla="*/ 126869 w 7889299"/>
              <a:gd name="connsiteY0-50" fmla="*/ 0 h 3140127"/>
              <a:gd name="connsiteX1-51" fmla="*/ 7889299 w 7889299"/>
              <a:gd name="connsiteY1-52" fmla="*/ 20003 h 3140127"/>
              <a:gd name="connsiteX2-53" fmla="*/ 7889299 w 7889299"/>
              <a:gd name="connsiteY2-54" fmla="*/ 2309957 h 3140127"/>
              <a:gd name="connsiteX3-55" fmla="*/ 7827199 w 7889299"/>
              <a:gd name="connsiteY3-56" fmla="*/ 2412794 h 3140127"/>
              <a:gd name="connsiteX4-57" fmla="*/ 5946479 w 7889299"/>
              <a:gd name="connsiteY4-58" fmla="*/ 3059889 h 3140127"/>
              <a:gd name="connsiteX5-59" fmla="*/ 3794733 w 7889299"/>
              <a:gd name="connsiteY5-60" fmla="*/ 1900196 h 3140127"/>
              <a:gd name="connsiteX6-61" fmla="*/ 776495 w 7889299"/>
              <a:gd name="connsiteY6-62" fmla="*/ 1600343 h 3140127"/>
              <a:gd name="connsiteX7-63" fmla="*/ 126869 w 7889299"/>
              <a:gd name="connsiteY7-64" fmla="*/ 0 h 3140127"/>
              <a:gd name="connsiteX0-65" fmla="*/ 135029 w 7897459"/>
              <a:gd name="connsiteY0-66" fmla="*/ 0 h 3140127"/>
              <a:gd name="connsiteX1-67" fmla="*/ 7897459 w 7897459"/>
              <a:gd name="connsiteY1-68" fmla="*/ 20003 h 3140127"/>
              <a:gd name="connsiteX2-69" fmla="*/ 7897459 w 7897459"/>
              <a:gd name="connsiteY2-70" fmla="*/ 2309957 h 3140127"/>
              <a:gd name="connsiteX3-71" fmla="*/ 7835359 w 7897459"/>
              <a:gd name="connsiteY3-72" fmla="*/ 2412794 h 3140127"/>
              <a:gd name="connsiteX4-73" fmla="*/ 5954639 w 7897459"/>
              <a:gd name="connsiteY4-74" fmla="*/ 3059889 h 3140127"/>
              <a:gd name="connsiteX5-75" fmla="*/ 3802893 w 7897459"/>
              <a:gd name="connsiteY5-76" fmla="*/ 1900196 h 3140127"/>
              <a:gd name="connsiteX6-77" fmla="*/ 784655 w 7897459"/>
              <a:gd name="connsiteY6-78" fmla="*/ 1600343 h 3140127"/>
              <a:gd name="connsiteX7-79" fmla="*/ 135029 w 7897459"/>
              <a:gd name="connsiteY7-80" fmla="*/ 0 h 3140127"/>
              <a:gd name="connsiteX0-81" fmla="*/ 142317 w 7864265"/>
              <a:gd name="connsiteY0-82" fmla="*/ 0 h 3142509"/>
              <a:gd name="connsiteX1-83" fmla="*/ 7864265 w 7864265"/>
              <a:gd name="connsiteY1-84" fmla="*/ 22385 h 3142509"/>
              <a:gd name="connsiteX2-85" fmla="*/ 7864265 w 7864265"/>
              <a:gd name="connsiteY2-86" fmla="*/ 2312339 h 3142509"/>
              <a:gd name="connsiteX3-87" fmla="*/ 7802165 w 7864265"/>
              <a:gd name="connsiteY3-88" fmla="*/ 2415176 h 3142509"/>
              <a:gd name="connsiteX4-89" fmla="*/ 5921445 w 7864265"/>
              <a:gd name="connsiteY4-90" fmla="*/ 3062271 h 3142509"/>
              <a:gd name="connsiteX5-91" fmla="*/ 3769699 w 7864265"/>
              <a:gd name="connsiteY5-92" fmla="*/ 1902578 h 3142509"/>
              <a:gd name="connsiteX6-93" fmla="*/ 751461 w 7864265"/>
              <a:gd name="connsiteY6-94" fmla="*/ 1602725 h 3142509"/>
              <a:gd name="connsiteX7-95" fmla="*/ 142317 w 7864265"/>
              <a:gd name="connsiteY7-96" fmla="*/ 0 h 3142509"/>
              <a:gd name="connsiteX0-97" fmla="*/ 145978 w 7848876"/>
              <a:gd name="connsiteY0-98" fmla="*/ 0 h 3137747"/>
              <a:gd name="connsiteX1-99" fmla="*/ 7848876 w 7848876"/>
              <a:gd name="connsiteY1-100" fmla="*/ 17623 h 3137747"/>
              <a:gd name="connsiteX2-101" fmla="*/ 7848876 w 7848876"/>
              <a:gd name="connsiteY2-102" fmla="*/ 2307577 h 3137747"/>
              <a:gd name="connsiteX3-103" fmla="*/ 7786776 w 7848876"/>
              <a:gd name="connsiteY3-104" fmla="*/ 2410414 h 3137747"/>
              <a:gd name="connsiteX4-105" fmla="*/ 5906056 w 7848876"/>
              <a:gd name="connsiteY4-106" fmla="*/ 3057509 h 3137747"/>
              <a:gd name="connsiteX5-107" fmla="*/ 3754310 w 7848876"/>
              <a:gd name="connsiteY5-108" fmla="*/ 1897816 h 3137747"/>
              <a:gd name="connsiteX6-109" fmla="*/ 736072 w 7848876"/>
              <a:gd name="connsiteY6-110" fmla="*/ 1597963 h 3137747"/>
              <a:gd name="connsiteX7-111" fmla="*/ 145978 w 7848876"/>
              <a:gd name="connsiteY7-112" fmla="*/ 0 h 3137747"/>
              <a:gd name="connsiteX0-113" fmla="*/ 144127 w 7856550"/>
              <a:gd name="connsiteY0-114" fmla="*/ 0 h 3140128"/>
              <a:gd name="connsiteX1-115" fmla="*/ 7856550 w 7856550"/>
              <a:gd name="connsiteY1-116" fmla="*/ 20004 h 3140128"/>
              <a:gd name="connsiteX2-117" fmla="*/ 7856550 w 7856550"/>
              <a:gd name="connsiteY2-118" fmla="*/ 2309958 h 3140128"/>
              <a:gd name="connsiteX3-119" fmla="*/ 7794450 w 7856550"/>
              <a:gd name="connsiteY3-120" fmla="*/ 2412795 h 3140128"/>
              <a:gd name="connsiteX4-121" fmla="*/ 5913730 w 7856550"/>
              <a:gd name="connsiteY4-122" fmla="*/ 3059890 h 3140128"/>
              <a:gd name="connsiteX5-123" fmla="*/ 3761984 w 7856550"/>
              <a:gd name="connsiteY5-124" fmla="*/ 1900197 h 3140128"/>
              <a:gd name="connsiteX6-125" fmla="*/ 743746 w 7856550"/>
              <a:gd name="connsiteY6-126" fmla="*/ 1600344 h 3140128"/>
              <a:gd name="connsiteX7-127" fmla="*/ 144127 w 7856550"/>
              <a:gd name="connsiteY7-128" fmla="*/ 0 h 3140128"/>
              <a:gd name="connsiteX0-129" fmla="*/ 142053 w 7854476"/>
              <a:gd name="connsiteY0-130" fmla="*/ 0 h 3140128"/>
              <a:gd name="connsiteX1-131" fmla="*/ 7854476 w 7854476"/>
              <a:gd name="connsiteY1-132" fmla="*/ 20004 h 3140128"/>
              <a:gd name="connsiteX2-133" fmla="*/ 7854476 w 7854476"/>
              <a:gd name="connsiteY2-134" fmla="*/ 2309958 h 3140128"/>
              <a:gd name="connsiteX3-135" fmla="*/ 7792376 w 7854476"/>
              <a:gd name="connsiteY3-136" fmla="*/ 2412795 h 3140128"/>
              <a:gd name="connsiteX4-137" fmla="*/ 5911656 w 7854476"/>
              <a:gd name="connsiteY4-138" fmla="*/ 3059890 h 3140128"/>
              <a:gd name="connsiteX5-139" fmla="*/ 3759910 w 7854476"/>
              <a:gd name="connsiteY5-140" fmla="*/ 1900197 h 3140128"/>
              <a:gd name="connsiteX6-141" fmla="*/ 741672 w 7854476"/>
              <a:gd name="connsiteY6-142" fmla="*/ 1600344 h 3140128"/>
              <a:gd name="connsiteX7-143" fmla="*/ 142053 w 7854476"/>
              <a:gd name="connsiteY7-144" fmla="*/ 0 h 3140128"/>
              <a:gd name="connsiteX0-145" fmla="*/ 146202 w 7858625"/>
              <a:gd name="connsiteY0-146" fmla="*/ 0 h 3140128"/>
              <a:gd name="connsiteX1-147" fmla="*/ 7858625 w 7858625"/>
              <a:gd name="connsiteY1-148" fmla="*/ 20004 h 3140128"/>
              <a:gd name="connsiteX2-149" fmla="*/ 7858625 w 7858625"/>
              <a:gd name="connsiteY2-150" fmla="*/ 2309958 h 3140128"/>
              <a:gd name="connsiteX3-151" fmla="*/ 7796525 w 7858625"/>
              <a:gd name="connsiteY3-152" fmla="*/ 2412795 h 3140128"/>
              <a:gd name="connsiteX4-153" fmla="*/ 5915805 w 7858625"/>
              <a:gd name="connsiteY4-154" fmla="*/ 3059890 h 3140128"/>
              <a:gd name="connsiteX5-155" fmla="*/ 3764059 w 7858625"/>
              <a:gd name="connsiteY5-156" fmla="*/ 1900197 h 3140128"/>
              <a:gd name="connsiteX6-157" fmla="*/ 745821 w 7858625"/>
              <a:gd name="connsiteY6-158" fmla="*/ 1600344 h 3140128"/>
              <a:gd name="connsiteX7-159" fmla="*/ 146202 w 7858625"/>
              <a:gd name="connsiteY7-160" fmla="*/ 0 h 3140128"/>
              <a:gd name="connsiteX0-161" fmla="*/ 156590 w 7869013"/>
              <a:gd name="connsiteY0-162" fmla="*/ 0 h 3140128"/>
              <a:gd name="connsiteX1-163" fmla="*/ 7869013 w 7869013"/>
              <a:gd name="connsiteY1-164" fmla="*/ 20004 h 3140128"/>
              <a:gd name="connsiteX2-165" fmla="*/ 7869013 w 7869013"/>
              <a:gd name="connsiteY2-166" fmla="*/ 2309958 h 3140128"/>
              <a:gd name="connsiteX3-167" fmla="*/ 7806913 w 7869013"/>
              <a:gd name="connsiteY3-168" fmla="*/ 2412795 h 3140128"/>
              <a:gd name="connsiteX4-169" fmla="*/ 5926193 w 7869013"/>
              <a:gd name="connsiteY4-170" fmla="*/ 3059890 h 3140128"/>
              <a:gd name="connsiteX5-171" fmla="*/ 3774447 w 7869013"/>
              <a:gd name="connsiteY5-172" fmla="*/ 1900197 h 3140128"/>
              <a:gd name="connsiteX6-173" fmla="*/ 756209 w 7869013"/>
              <a:gd name="connsiteY6-174" fmla="*/ 1600344 h 3140128"/>
              <a:gd name="connsiteX7-175" fmla="*/ 156590 w 7869013"/>
              <a:gd name="connsiteY7-176" fmla="*/ 0 h 3140128"/>
              <a:gd name="connsiteX0-177" fmla="*/ 146203 w 7858626"/>
              <a:gd name="connsiteY0-178" fmla="*/ 0 h 3140128"/>
              <a:gd name="connsiteX1-179" fmla="*/ 7858626 w 7858626"/>
              <a:gd name="connsiteY1-180" fmla="*/ 20004 h 3140128"/>
              <a:gd name="connsiteX2-181" fmla="*/ 7858626 w 7858626"/>
              <a:gd name="connsiteY2-182" fmla="*/ 2309958 h 3140128"/>
              <a:gd name="connsiteX3-183" fmla="*/ 7796526 w 7858626"/>
              <a:gd name="connsiteY3-184" fmla="*/ 2412795 h 3140128"/>
              <a:gd name="connsiteX4-185" fmla="*/ 5915806 w 7858626"/>
              <a:gd name="connsiteY4-186" fmla="*/ 3059890 h 3140128"/>
              <a:gd name="connsiteX5-187" fmla="*/ 3764060 w 7858626"/>
              <a:gd name="connsiteY5-188" fmla="*/ 1900197 h 3140128"/>
              <a:gd name="connsiteX6-189" fmla="*/ 745822 w 7858626"/>
              <a:gd name="connsiteY6-190" fmla="*/ 1600344 h 3140128"/>
              <a:gd name="connsiteX7-191" fmla="*/ 146203 w 7858626"/>
              <a:gd name="connsiteY7-192" fmla="*/ 0 h 3140128"/>
              <a:gd name="connsiteX0-193" fmla="*/ 135834 w 7848257"/>
              <a:gd name="connsiteY0-194" fmla="*/ 0 h 3140128"/>
              <a:gd name="connsiteX1-195" fmla="*/ 7848257 w 7848257"/>
              <a:gd name="connsiteY1-196" fmla="*/ 20004 h 3140128"/>
              <a:gd name="connsiteX2-197" fmla="*/ 7848257 w 7848257"/>
              <a:gd name="connsiteY2-198" fmla="*/ 2309958 h 3140128"/>
              <a:gd name="connsiteX3-199" fmla="*/ 7786157 w 7848257"/>
              <a:gd name="connsiteY3-200" fmla="*/ 2412795 h 3140128"/>
              <a:gd name="connsiteX4-201" fmla="*/ 5905437 w 7848257"/>
              <a:gd name="connsiteY4-202" fmla="*/ 3059890 h 3140128"/>
              <a:gd name="connsiteX5-203" fmla="*/ 3753691 w 7848257"/>
              <a:gd name="connsiteY5-204" fmla="*/ 1900197 h 3140128"/>
              <a:gd name="connsiteX6-205" fmla="*/ 735453 w 7848257"/>
              <a:gd name="connsiteY6-206" fmla="*/ 1600344 h 3140128"/>
              <a:gd name="connsiteX7-207" fmla="*/ 135834 w 7848257"/>
              <a:gd name="connsiteY7-208" fmla="*/ 0 h 3140128"/>
              <a:gd name="connsiteX0-209" fmla="*/ 142960 w 7855383"/>
              <a:gd name="connsiteY0-210" fmla="*/ 0 h 3140128"/>
              <a:gd name="connsiteX1-211" fmla="*/ 7855383 w 7855383"/>
              <a:gd name="connsiteY1-212" fmla="*/ 20004 h 3140128"/>
              <a:gd name="connsiteX2-213" fmla="*/ 7855383 w 7855383"/>
              <a:gd name="connsiteY2-214" fmla="*/ 2309958 h 3140128"/>
              <a:gd name="connsiteX3-215" fmla="*/ 7793283 w 7855383"/>
              <a:gd name="connsiteY3-216" fmla="*/ 2412795 h 3140128"/>
              <a:gd name="connsiteX4-217" fmla="*/ 5912563 w 7855383"/>
              <a:gd name="connsiteY4-218" fmla="*/ 3059890 h 3140128"/>
              <a:gd name="connsiteX5-219" fmla="*/ 3760817 w 7855383"/>
              <a:gd name="connsiteY5-220" fmla="*/ 1900197 h 3140128"/>
              <a:gd name="connsiteX6-221" fmla="*/ 742579 w 7855383"/>
              <a:gd name="connsiteY6-222" fmla="*/ 1600344 h 3140128"/>
              <a:gd name="connsiteX7-223" fmla="*/ 142960 w 7855383"/>
              <a:gd name="connsiteY7-224" fmla="*/ 0 h 3140128"/>
              <a:gd name="connsiteX0-225" fmla="*/ 145446 w 7857869"/>
              <a:gd name="connsiteY0-226" fmla="*/ 0 h 3140128"/>
              <a:gd name="connsiteX1-227" fmla="*/ 7857869 w 7857869"/>
              <a:gd name="connsiteY1-228" fmla="*/ 20004 h 3140128"/>
              <a:gd name="connsiteX2-229" fmla="*/ 7857869 w 7857869"/>
              <a:gd name="connsiteY2-230" fmla="*/ 2309958 h 3140128"/>
              <a:gd name="connsiteX3-231" fmla="*/ 7795769 w 7857869"/>
              <a:gd name="connsiteY3-232" fmla="*/ 2412795 h 3140128"/>
              <a:gd name="connsiteX4-233" fmla="*/ 5915049 w 7857869"/>
              <a:gd name="connsiteY4-234" fmla="*/ 3059890 h 3140128"/>
              <a:gd name="connsiteX5-235" fmla="*/ 3763303 w 7857869"/>
              <a:gd name="connsiteY5-236" fmla="*/ 1900197 h 3140128"/>
              <a:gd name="connsiteX6-237" fmla="*/ 745065 w 7857869"/>
              <a:gd name="connsiteY6-238" fmla="*/ 1600344 h 3140128"/>
              <a:gd name="connsiteX7-239" fmla="*/ 145446 w 7857869"/>
              <a:gd name="connsiteY7-240" fmla="*/ 0 h 3140128"/>
              <a:gd name="connsiteX0-241" fmla="*/ 145446 w 7857869"/>
              <a:gd name="connsiteY0-242" fmla="*/ 0 h 3140128"/>
              <a:gd name="connsiteX1-243" fmla="*/ 7857869 w 7857869"/>
              <a:gd name="connsiteY1-244" fmla="*/ 20004 h 3140128"/>
              <a:gd name="connsiteX2-245" fmla="*/ 7857869 w 7857869"/>
              <a:gd name="connsiteY2-246" fmla="*/ 2309958 h 3140128"/>
              <a:gd name="connsiteX3-247" fmla="*/ 7795769 w 7857869"/>
              <a:gd name="connsiteY3-248" fmla="*/ 2412795 h 3140128"/>
              <a:gd name="connsiteX4-249" fmla="*/ 5915049 w 7857869"/>
              <a:gd name="connsiteY4-250" fmla="*/ 3059890 h 3140128"/>
              <a:gd name="connsiteX5-251" fmla="*/ 3763303 w 7857869"/>
              <a:gd name="connsiteY5-252" fmla="*/ 1900197 h 3140128"/>
              <a:gd name="connsiteX6-253" fmla="*/ 745065 w 7857869"/>
              <a:gd name="connsiteY6-254" fmla="*/ 1600344 h 3140128"/>
              <a:gd name="connsiteX7-255" fmla="*/ 145446 w 7857869"/>
              <a:gd name="connsiteY7-256" fmla="*/ 0 h 3140128"/>
              <a:gd name="connsiteX0-257" fmla="*/ 132710 w 7845133"/>
              <a:gd name="connsiteY0-258" fmla="*/ 0 h 3146952"/>
              <a:gd name="connsiteX1-259" fmla="*/ 7845133 w 7845133"/>
              <a:gd name="connsiteY1-260" fmla="*/ 26828 h 3146952"/>
              <a:gd name="connsiteX2-261" fmla="*/ 7845133 w 7845133"/>
              <a:gd name="connsiteY2-262" fmla="*/ 2316782 h 3146952"/>
              <a:gd name="connsiteX3-263" fmla="*/ 7783033 w 7845133"/>
              <a:gd name="connsiteY3-264" fmla="*/ 2419619 h 3146952"/>
              <a:gd name="connsiteX4-265" fmla="*/ 5902313 w 7845133"/>
              <a:gd name="connsiteY4-266" fmla="*/ 3066714 h 3146952"/>
              <a:gd name="connsiteX5-267" fmla="*/ 3750567 w 7845133"/>
              <a:gd name="connsiteY5-268" fmla="*/ 1907021 h 3146952"/>
              <a:gd name="connsiteX6-269" fmla="*/ 732329 w 7845133"/>
              <a:gd name="connsiteY6-270" fmla="*/ 1607168 h 3146952"/>
              <a:gd name="connsiteX7-271" fmla="*/ 132710 w 7845133"/>
              <a:gd name="connsiteY7-272" fmla="*/ 0 h 3146952"/>
              <a:gd name="connsiteX0-273" fmla="*/ 141593 w 7854016"/>
              <a:gd name="connsiteY0-274" fmla="*/ 0 h 3146952"/>
              <a:gd name="connsiteX1-275" fmla="*/ 7854016 w 7854016"/>
              <a:gd name="connsiteY1-276" fmla="*/ 26828 h 3146952"/>
              <a:gd name="connsiteX2-277" fmla="*/ 7854016 w 7854016"/>
              <a:gd name="connsiteY2-278" fmla="*/ 2316782 h 3146952"/>
              <a:gd name="connsiteX3-279" fmla="*/ 7791916 w 7854016"/>
              <a:gd name="connsiteY3-280" fmla="*/ 2419619 h 3146952"/>
              <a:gd name="connsiteX4-281" fmla="*/ 5911196 w 7854016"/>
              <a:gd name="connsiteY4-282" fmla="*/ 3066714 h 3146952"/>
              <a:gd name="connsiteX5-283" fmla="*/ 3759450 w 7854016"/>
              <a:gd name="connsiteY5-284" fmla="*/ 1907021 h 3146952"/>
              <a:gd name="connsiteX6-285" fmla="*/ 741212 w 7854016"/>
              <a:gd name="connsiteY6-286" fmla="*/ 1607168 h 3146952"/>
              <a:gd name="connsiteX7-287" fmla="*/ 141593 w 7854016"/>
              <a:gd name="connsiteY7-288" fmla="*/ 0 h 3146952"/>
              <a:gd name="connsiteX0-289" fmla="*/ 153515 w 7865938"/>
              <a:gd name="connsiteY0-290" fmla="*/ 0 h 3146952"/>
              <a:gd name="connsiteX1-291" fmla="*/ 7865938 w 7865938"/>
              <a:gd name="connsiteY1-292" fmla="*/ 26828 h 3146952"/>
              <a:gd name="connsiteX2-293" fmla="*/ 7865938 w 7865938"/>
              <a:gd name="connsiteY2-294" fmla="*/ 2316782 h 3146952"/>
              <a:gd name="connsiteX3-295" fmla="*/ 7803838 w 7865938"/>
              <a:gd name="connsiteY3-296" fmla="*/ 2419619 h 3146952"/>
              <a:gd name="connsiteX4-297" fmla="*/ 5923118 w 7865938"/>
              <a:gd name="connsiteY4-298" fmla="*/ 3066714 h 3146952"/>
              <a:gd name="connsiteX5-299" fmla="*/ 3771372 w 7865938"/>
              <a:gd name="connsiteY5-300" fmla="*/ 1907021 h 3146952"/>
              <a:gd name="connsiteX6-301" fmla="*/ 753134 w 7865938"/>
              <a:gd name="connsiteY6-302" fmla="*/ 1607168 h 3146952"/>
              <a:gd name="connsiteX7-303" fmla="*/ 153515 w 7865938"/>
              <a:gd name="connsiteY7-304" fmla="*/ 0 h 3146952"/>
              <a:gd name="connsiteX0-305" fmla="*/ 156058 w 7868481"/>
              <a:gd name="connsiteY0-306" fmla="*/ 0 h 3146952"/>
              <a:gd name="connsiteX1-307" fmla="*/ 7868481 w 7868481"/>
              <a:gd name="connsiteY1-308" fmla="*/ 26828 h 3146952"/>
              <a:gd name="connsiteX2-309" fmla="*/ 7868481 w 7868481"/>
              <a:gd name="connsiteY2-310" fmla="*/ 2316782 h 3146952"/>
              <a:gd name="connsiteX3-311" fmla="*/ 7806381 w 7868481"/>
              <a:gd name="connsiteY3-312" fmla="*/ 2419619 h 3146952"/>
              <a:gd name="connsiteX4-313" fmla="*/ 5925661 w 7868481"/>
              <a:gd name="connsiteY4-314" fmla="*/ 3066714 h 3146952"/>
              <a:gd name="connsiteX5-315" fmla="*/ 3773915 w 7868481"/>
              <a:gd name="connsiteY5-316" fmla="*/ 1907021 h 3146952"/>
              <a:gd name="connsiteX6-317" fmla="*/ 755677 w 7868481"/>
              <a:gd name="connsiteY6-318" fmla="*/ 1607168 h 3146952"/>
              <a:gd name="connsiteX7-319" fmla="*/ 156058 w 7868481"/>
              <a:gd name="connsiteY7-320" fmla="*/ 0 h 3146952"/>
              <a:gd name="connsiteX0-321" fmla="*/ 157634 w 7870057"/>
              <a:gd name="connsiteY0-322" fmla="*/ 0 h 3146952"/>
              <a:gd name="connsiteX1-323" fmla="*/ 7870057 w 7870057"/>
              <a:gd name="connsiteY1-324" fmla="*/ 26828 h 3146952"/>
              <a:gd name="connsiteX2-325" fmla="*/ 7870057 w 7870057"/>
              <a:gd name="connsiteY2-326" fmla="*/ 2316782 h 3146952"/>
              <a:gd name="connsiteX3-327" fmla="*/ 7807957 w 7870057"/>
              <a:gd name="connsiteY3-328" fmla="*/ 2419619 h 3146952"/>
              <a:gd name="connsiteX4-329" fmla="*/ 5927237 w 7870057"/>
              <a:gd name="connsiteY4-330" fmla="*/ 3066714 h 3146952"/>
              <a:gd name="connsiteX5-331" fmla="*/ 3775491 w 7870057"/>
              <a:gd name="connsiteY5-332" fmla="*/ 1907021 h 3146952"/>
              <a:gd name="connsiteX6-333" fmla="*/ 757253 w 7870057"/>
              <a:gd name="connsiteY6-334" fmla="*/ 1607168 h 3146952"/>
              <a:gd name="connsiteX7-335" fmla="*/ 157634 w 7870057"/>
              <a:gd name="connsiteY7-336" fmla="*/ 0 h 3146952"/>
              <a:gd name="connsiteX0-337" fmla="*/ 150068 w 7862491"/>
              <a:gd name="connsiteY0-338" fmla="*/ 0 h 3146952"/>
              <a:gd name="connsiteX1-339" fmla="*/ 7862491 w 7862491"/>
              <a:gd name="connsiteY1-340" fmla="*/ 26828 h 3146952"/>
              <a:gd name="connsiteX2-341" fmla="*/ 7862491 w 7862491"/>
              <a:gd name="connsiteY2-342" fmla="*/ 2316782 h 3146952"/>
              <a:gd name="connsiteX3-343" fmla="*/ 7800391 w 7862491"/>
              <a:gd name="connsiteY3-344" fmla="*/ 2419619 h 3146952"/>
              <a:gd name="connsiteX4-345" fmla="*/ 5919671 w 7862491"/>
              <a:gd name="connsiteY4-346" fmla="*/ 3066714 h 3146952"/>
              <a:gd name="connsiteX5-347" fmla="*/ 3767925 w 7862491"/>
              <a:gd name="connsiteY5-348" fmla="*/ 1907021 h 3146952"/>
              <a:gd name="connsiteX6-349" fmla="*/ 749687 w 7862491"/>
              <a:gd name="connsiteY6-350" fmla="*/ 1607168 h 3146952"/>
              <a:gd name="connsiteX7-351" fmla="*/ 150068 w 7862491"/>
              <a:gd name="connsiteY7-352" fmla="*/ 0 h 3146952"/>
              <a:gd name="connsiteX0-353" fmla="*/ 156060 w 7868483"/>
              <a:gd name="connsiteY0-354" fmla="*/ 0 h 3146952"/>
              <a:gd name="connsiteX1-355" fmla="*/ 7868483 w 7868483"/>
              <a:gd name="connsiteY1-356" fmla="*/ 26828 h 3146952"/>
              <a:gd name="connsiteX2-357" fmla="*/ 7868483 w 7868483"/>
              <a:gd name="connsiteY2-358" fmla="*/ 2316782 h 3146952"/>
              <a:gd name="connsiteX3-359" fmla="*/ 7806383 w 7868483"/>
              <a:gd name="connsiteY3-360" fmla="*/ 2419619 h 3146952"/>
              <a:gd name="connsiteX4-361" fmla="*/ 5925663 w 7868483"/>
              <a:gd name="connsiteY4-362" fmla="*/ 3066714 h 3146952"/>
              <a:gd name="connsiteX5-363" fmla="*/ 3773917 w 7868483"/>
              <a:gd name="connsiteY5-364" fmla="*/ 1907021 h 3146952"/>
              <a:gd name="connsiteX6-365" fmla="*/ 755679 w 7868483"/>
              <a:gd name="connsiteY6-366" fmla="*/ 1607168 h 3146952"/>
              <a:gd name="connsiteX7-367" fmla="*/ 156060 w 7868483"/>
              <a:gd name="connsiteY7-368" fmla="*/ 0 h 3146952"/>
              <a:gd name="connsiteX0-369" fmla="*/ 154840 w 7867263"/>
              <a:gd name="connsiteY0-370" fmla="*/ 0 h 3146952"/>
              <a:gd name="connsiteX1-371" fmla="*/ 7867263 w 7867263"/>
              <a:gd name="connsiteY1-372" fmla="*/ 26828 h 3146952"/>
              <a:gd name="connsiteX2-373" fmla="*/ 7867263 w 7867263"/>
              <a:gd name="connsiteY2-374" fmla="*/ 2316782 h 3146952"/>
              <a:gd name="connsiteX3-375" fmla="*/ 7805163 w 7867263"/>
              <a:gd name="connsiteY3-376" fmla="*/ 2419619 h 3146952"/>
              <a:gd name="connsiteX4-377" fmla="*/ 5924443 w 7867263"/>
              <a:gd name="connsiteY4-378" fmla="*/ 3066714 h 3146952"/>
              <a:gd name="connsiteX5-379" fmla="*/ 3772697 w 7867263"/>
              <a:gd name="connsiteY5-380" fmla="*/ 1907021 h 3146952"/>
              <a:gd name="connsiteX6-381" fmla="*/ 754459 w 7867263"/>
              <a:gd name="connsiteY6-382" fmla="*/ 1607168 h 3146952"/>
              <a:gd name="connsiteX7-383" fmla="*/ 154840 w 7867263"/>
              <a:gd name="connsiteY7-384" fmla="*/ 0 h 3146952"/>
              <a:gd name="connsiteX0-385" fmla="*/ 157295 w 7869718"/>
              <a:gd name="connsiteY0-386" fmla="*/ 0 h 3146952"/>
              <a:gd name="connsiteX1-387" fmla="*/ 7869718 w 7869718"/>
              <a:gd name="connsiteY1-388" fmla="*/ 26828 h 3146952"/>
              <a:gd name="connsiteX2-389" fmla="*/ 7869718 w 7869718"/>
              <a:gd name="connsiteY2-390" fmla="*/ 2316782 h 3146952"/>
              <a:gd name="connsiteX3-391" fmla="*/ 7807618 w 7869718"/>
              <a:gd name="connsiteY3-392" fmla="*/ 2419619 h 3146952"/>
              <a:gd name="connsiteX4-393" fmla="*/ 5926898 w 7869718"/>
              <a:gd name="connsiteY4-394" fmla="*/ 3066714 h 3146952"/>
              <a:gd name="connsiteX5-395" fmla="*/ 3775152 w 7869718"/>
              <a:gd name="connsiteY5-396" fmla="*/ 1907021 h 3146952"/>
              <a:gd name="connsiteX6-397" fmla="*/ 756914 w 7869718"/>
              <a:gd name="connsiteY6-398" fmla="*/ 1607168 h 3146952"/>
              <a:gd name="connsiteX7-399" fmla="*/ 157295 w 7869718"/>
              <a:gd name="connsiteY7-400" fmla="*/ 0 h 31469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869718" h="3146952">
                <a:moveTo>
                  <a:pt x="157295" y="0"/>
                </a:moveTo>
                <a:lnTo>
                  <a:pt x="7869718" y="26828"/>
                </a:lnTo>
                <a:lnTo>
                  <a:pt x="7869718" y="2316782"/>
                </a:lnTo>
                <a:lnTo>
                  <a:pt x="7807618" y="2419619"/>
                </a:lnTo>
                <a:cubicBezTo>
                  <a:pt x="7364839" y="3084109"/>
                  <a:pt x="6660634" y="3275008"/>
                  <a:pt x="5926898" y="3066714"/>
                </a:cubicBezTo>
                <a:cubicBezTo>
                  <a:pt x="5264145" y="2878571"/>
                  <a:pt x="4636816" y="2150279"/>
                  <a:pt x="3775152" y="1907021"/>
                </a:cubicBezTo>
                <a:cubicBezTo>
                  <a:pt x="2913488" y="1663763"/>
                  <a:pt x="1423190" y="1876360"/>
                  <a:pt x="756914" y="1607168"/>
                </a:cubicBezTo>
                <a:cubicBezTo>
                  <a:pt x="97784" y="1340863"/>
                  <a:pt x="-210375" y="737861"/>
                  <a:pt x="1572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73175" y="1760220"/>
            <a:ext cx="11694160" cy="2989580"/>
          </a:xfrm>
        </p:spPr>
        <p:txBody>
          <a:bodyPr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altLang="en-US" sz="6000" spc="0" dirty="0">
                <a:solidFill>
                  <a:srgbClr val="00B050"/>
                </a:solidFill>
                <a:latin typeface="Impact" panose="020B0806030902050204" charset="0"/>
                <a:cs typeface="Impact" panose="020B0806030902050204" charset="0"/>
              </a:rPr>
              <a:t>Client Benefits and Business Impact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1439" r="267" b="22166"/>
          <a:stretch>
            <a:fillRect/>
          </a:stretch>
        </p:blipFill>
        <p:spPr>
          <a:xfrm>
            <a:off x="6658775" y="3"/>
            <a:ext cx="11629226" cy="4389645"/>
          </a:xfrm>
          <a:custGeom>
            <a:avLst/>
            <a:gdLst>
              <a:gd name="connsiteX0" fmla="*/ 76339 w 7752817"/>
              <a:gd name="connsiteY0" fmla="*/ 0 h 2926430"/>
              <a:gd name="connsiteX1" fmla="*/ 7752817 w 7752817"/>
              <a:gd name="connsiteY1" fmla="*/ 0 h 2926430"/>
              <a:gd name="connsiteX2" fmla="*/ 7752817 w 7752817"/>
              <a:gd name="connsiteY2" fmla="*/ 2115672 h 2926430"/>
              <a:gd name="connsiteX3" fmla="*/ 7734912 w 7752817"/>
              <a:gd name="connsiteY3" fmla="*/ 2146735 h 2926430"/>
              <a:gd name="connsiteX4" fmla="*/ 5236806 w 7752817"/>
              <a:gd name="connsiteY4" fmla="*/ 2684992 h 2926430"/>
              <a:gd name="connsiteX5" fmla="*/ 3514965 w 7752817"/>
              <a:gd name="connsiteY5" fmla="*/ 1736839 h 2926430"/>
              <a:gd name="connsiteX6" fmla="*/ 629082 w 7752817"/>
              <a:gd name="connsiteY6" fmla="*/ 1398602 h 2926430"/>
              <a:gd name="connsiteX7" fmla="*/ 51352 w 7752817"/>
              <a:gd name="connsiteY7" fmla="*/ 67897 h 29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2817" h="2926430">
                <a:moveTo>
                  <a:pt x="76339" y="0"/>
                </a:moveTo>
                <a:lnTo>
                  <a:pt x="7752817" y="0"/>
                </a:lnTo>
                <a:lnTo>
                  <a:pt x="7752817" y="2115672"/>
                </a:lnTo>
                <a:lnTo>
                  <a:pt x="7734912" y="2146735"/>
                </a:lnTo>
                <a:cubicBezTo>
                  <a:pt x="7016393" y="3119866"/>
                  <a:pt x="5939788" y="3033328"/>
                  <a:pt x="5236806" y="2684992"/>
                </a:cubicBezTo>
                <a:cubicBezTo>
                  <a:pt x="4370191" y="2255574"/>
                  <a:pt x="4229239" y="1913161"/>
                  <a:pt x="3514965" y="1736839"/>
                </a:cubicBezTo>
                <a:cubicBezTo>
                  <a:pt x="2740741" y="1545718"/>
                  <a:pt x="1385125" y="1756654"/>
                  <a:pt x="629082" y="1398602"/>
                </a:cubicBezTo>
                <a:cubicBezTo>
                  <a:pt x="121874" y="1158397"/>
                  <a:pt x="-111588" y="587008"/>
                  <a:pt x="51352" y="67897"/>
                </a:cubicBez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52083" y="56765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Centralized Management: Simplifies tracking of customer and vehicle service records.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3504883" y="5752148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Automation: Stored procedures (e.g., ManageCustomer) reduce manual effort and errors.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7314883" y="57527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Data Security: Ensures protection of sensitive client and vehicle information.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0896283" y="5752783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Operational Efficiency: Enhances productivity with streamlined backend processes</a:t>
            </a:r>
          </a:p>
        </p:txBody>
      </p:sp>
      <p:sp>
        <p:nvSpPr>
          <p:cNvPr id="2" name="矩形 10"/>
          <p:cNvSpPr/>
          <p:nvPr>
            <p:custDataLst>
              <p:tags r:id="rId9"/>
            </p:custDataLst>
          </p:nvPr>
        </p:nvSpPr>
        <p:spPr>
          <a:xfrm>
            <a:off x="14477683" y="5752148"/>
            <a:ext cx="3312795" cy="391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 marL="342900" indent="-34290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en-US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Business Growth: Improves decision-making and client satisfaction, boosting profitability.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090" cy="10287000"/>
            <a:chOff x="0" y="0"/>
            <a:chExt cx="149730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7308" cy="2709333"/>
            </a:xfrm>
            <a:custGeom>
              <a:avLst/>
              <a:gdLst/>
              <a:ahLst/>
              <a:cxnLst/>
              <a:rect l="l" t="t" r="r" b="b"/>
              <a:pathLst>
                <a:path w="1497308" h="2709333">
                  <a:moveTo>
                    <a:pt x="0" y="0"/>
                  </a:moveTo>
                  <a:lnTo>
                    <a:pt x="1497308" y="0"/>
                  </a:lnTo>
                  <a:lnTo>
                    <a:pt x="14973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9730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59544" y="0"/>
            <a:ext cx="3692225" cy="10162860"/>
            <a:chOff x="0" y="0"/>
            <a:chExt cx="972438" cy="2676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2438" cy="2676638"/>
            </a:xfrm>
            <a:custGeom>
              <a:avLst/>
              <a:gdLst/>
              <a:ahLst/>
              <a:cxnLst/>
              <a:rect l="l" t="t" r="r" b="b"/>
              <a:pathLst>
                <a:path w="972438" h="2676638">
                  <a:moveTo>
                    <a:pt x="0" y="0"/>
                  </a:moveTo>
                  <a:lnTo>
                    <a:pt x="972438" y="0"/>
                  </a:lnTo>
                  <a:lnTo>
                    <a:pt x="972438" y="2676638"/>
                  </a:lnTo>
                  <a:lnTo>
                    <a:pt x="0" y="2676638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2438" cy="2714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505341"/>
            <a:ext cx="5465363" cy="54653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  <a:ln w="190500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87984" y="365358"/>
            <a:ext cx="10938950" cy="295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6986" b="1" dirty="0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Challenges and Lessons in Development</a:t>
            </a:r>
          </a:p>
          <a:p>
            <a:pPr algn="l">
              <a:lnSpc>
                <a:spcPts val="7685"/>
              </a:lnSpc>
            </a:pPr>
            <a:endParaRPr lang="en-US" sz="6986" b="1" dirty="0">
              <a:solidFill>
                <a:srgbClr val="123586"/>
              </a:solidFill>
              <a:latin typeface="Eastman Grotesque Bold"/>
              <a:ea typeface="Eastman Grotesque Bold"/>
              <a:cs typeface="Eastman Grotesque Bold"/>
              <a:sym typeface="Eastman Grotesq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28113" y="2623026"/>
            <a:ext cx="11356579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Role-Specific Interface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Admin complex tabs; Mechanic: 1 simple table.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 Use Scene Builder, TabPane for Admin, VBox for Mechanic.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Lesson: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 Analyze user needs, leverage design tools.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8113" y="5086350"/>
            <a:ext cx="11119645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Updates</a:t>
            </a: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</a:t>
            </a:r>
            <a:r>
              <a:rPr lang="en-US" sz="2599" dirty="0" err="1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customersTable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/</a:t>
            </a:r>
            <a:r>
              <a:rPr lang="en-US" sz="2599" dirty="0" err="1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tasksTable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 auto-refresh on add/delete.</a:t>
            </a: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Use </a:t>
            </a:r>
            <a:r>
              <a:rPr lang="en-US" sz="2599" dirty="0" err="1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ObservableList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, call </a:t>
            </a:r>
            <a:r>
              <a:rPr lang="en-US" sz="2599" dirty="0" err="1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loadCustomers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()/</a:t>
            </a:r>
            <a:r>
              <a:rPr lang="en-US" sz="2599" dirty="0" err="1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loadTasks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().</a:t>
            </a: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Lesson: </a:t>
            </a:r>
            <a:r>
              <a:rPr lang="en-US" sz="2599" dirty="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Apply data binding, ensure refresh after actions.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8113" y="7666164"/>
            <a:ext cx="1191666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Complex User Events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 Select customer → update vehiclesTable, vehicleDetailsArea.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Use listeners, separate methods (displayVehicleDetails).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Lesson: </a:t>
            </a:r>
            <a:r>
              <a:rPr lang="en-US" sz="2600">
                <a:solidFill>
                  <a:srgbClr val="123586"/>
                </a:solidFill>
                <a:latin typeface="Canva Sans"/>
                <a:ea typeface="Canva Sans"/>
                <a:cs typeface="Canva Sans"/>
                <a:sym typeface="Canva Sans"/>
              </a:rPr>
              <a:t>Split event logic, prioritize listeners for dynamic interactions.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737" y="3477704"/>
            <a:ext cx="4187099" cy="2984538"/>
            <a:chOff x="0" y="0"/>
            <a:chExt cx="950080" cy="677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3A66D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9737" y="6625345"/>
            <a:ext cx="4187099" cy="2984538"/>
            <a:chOff x="0" y="0"/>
            <a:chExt cx="950080" cy="677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24997" y="3477704"/>
            <a:ext cx="4187099" cy="2984538"/>
            <a:chOff x="0" y="0"/>
            <a:chExt cx="950080" cy="677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4997" y="6625345"/>
            <a:ext cx="4187099" cy="2984538"/>
            <a:chOff x="0" y="0"/>
            <a:chExt cx="950080" cy="6772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3A66D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9737" y="1055796"/>
            <a:ext cx="8905894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 Future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736760"/>
            <a:ext cx="4176912" cy="16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Expand the functionality of component inventory management.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514" y="6873875"/>
            <a:ext cx="3791322" cy="85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Support multiple languages."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73963" y="3575190"/>
            <a:ext cx="3791322" cy="16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Add revenue reports and technician performance statistics.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3963" y="6873875"/>
            <a:ext cx="3791322" cy="127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Optimize the interface for mobile devices.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425969"/>
            <a:ext cx="348804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Help track the inventory quantity of components, including inbound and outbound transactions, and assign them to specific repair vehicles.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514" y="7857981"/>
            <a:ext cx="360305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Make the system more user-friendly for users in different regions (e.g., English and Vietnamese).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98903" y="5425969"/>
            <a:ext cx="3541442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Support the management team in tracking monthly activities, revenue, and the number of vehicles repaired.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73963" y="8305114"/>
            <a:ext cx="3541442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Responsive UI to allow technicians or admins to easily operate on mobile phones.</a:t>
            </a:r>
          </a:p>
        </p:txBody>
      </p:sp>
      <p:sp>
        <p:nvSpPr>
          <p:cNvPr id="23" name="Freeform 23"/>
          <p:cNvSpPr/>
          <p:nvPr/>
        </p:nvSpPr>
        <p:spPr>
          <a:xfrm flipH="1" flipV="1">
            <a:off x="12674432" y="-237817"/>
            <a:ext cx="9620767" cy="9705691"/>
          </a:xfrm>
          <a:custGeom>
            <a:avLst/>
            <a:gdLst/>
            <a:ahLst/>
            <a:cxnLst/>
            <a:rect l="l" t="t" r="r" b="b"/>
            <a:pathLst>
              <a:path w="9620767" h="9705691">
                <a:moveTo>
                  <a:pt x="9620767" y="9705691"/>
                </a:moveTo>
                <a:lnTo>
                  <a:pt x="0" y="9705691"/>
                </a:lnTo>
                <a:lnTo>
                  <a:pt x="0" y="0"/>
                </a:lnTo>
                <a:lnTo>
                  <a:pt x="9620767" y="0"/>
                </a:lnTo>
                <a:lnTo>
                  <a:pt x="9620767" y="9705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24" name="Group 24"/>
          <p:cNvGrpSpPr/>
          <p:nvPr/>
        </p:nvGrpSpPr>
        <p:grpSpPr>
          <a:xfrm>
            <a:off x="10553577" y="2432779"/>
            <a:ext cx="6762873" cy="67628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7774" r="-50003"/>
              </a:stretch>
            </a:blipFill>
            <a:ln w="190500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8236" y="5642865"/>
            <a:ext cx="7460770" cy="74607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/>
              </a:stretch>
            </a:blipFill>
            <a:ln w="190500" cap="sq">
              <a:solidFill>
                <a:srgbClr val="123586">
                  <a:alpha val="4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 flipV="1">
            <a:off x="-5589639" y="-2192252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0" y="9619567"/>
                </a:moveTo>
                <a:lnTo>
                  <a:pt x="10192919" y="9619567"/>
                </a:lnTo>
                <a:lnTo>
                  <a:pt x="10192919" y="0"/>
                </a:lnTo>
                <a:lnTo>
                  <a:pt x="0" y="0"/>
                </a:lnTo>
                <a:lnTo>
                  <a:pt x="0" y="9619567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flipH="1">
            <a:off x="13684720" y="2859685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10192919" y="0"/>
                </a:moveTo>
                <a:lnTo>
                  <a:pt x="0" y="0"/>
                </a:lnTo>
                <a:lnTo>
                  <a:pt x="0" y="9619567"/>
                </a:lnTo>
                <a:lnTo>
                  <a:pt x="10192919" y="9619567"/>
                </a:lnTo>
                <a:lnTo>
                  <a:pt x="10192919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3432907" y="-2355370"/>
            <a:ext cx="7460770" cy="74607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>
                <a:alphaModFix amt="49000"/>
              </a:blip>
              <a:stretch>
                <a:fillRect l="-17101" r="-16231"/>
              </a:stretch>
            </a:blipFill>
            <a:ln w="190500" cap="sq">
              <a:solidFill>
                <a:srgbClr val="123586">
                  <a:alpha val="4862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03665" y="3200163"/>
            <a:ext cx="10951440" cy="138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sz="9033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50395" y="5095875"/>
            <a:ext cx="9421957" cy="83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70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 your attention! If you have any questions or would like to discuss further, please feel free to reach out.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48187" y="239963"/>
            <a:ext cx="12699959" cy="12812064"/>
          </a:xfrm>
          <a:custGeom>
            <a:avLst/>
            <a:gdLst/>
            <a:ahLst/>
            <a:cxnLst/>
            <a:rect l="l" t="t" r="r" b="b"/>
            <a:pathLst>
              <a:path w="12699959" h="12812064">
                <a:moveTo>
                  <a:pt x="12699959" y="12812065"/>
                </a:moveTo>
                <a:lnTo>
                  <a:pt x="0" y="12812065"/>
                </a:lnTo>
                <a:lnTo>
                  <a:pt x="0" y="0"/>
                </a:lnTo>
                <a:lnTo>
                  <a:pt x="12699959" y="0"/>
                </a:lnTo>
                <a:lnTo>
                  <a:pt x="12699959" y="12812065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548187" y="1028700"/>
            <a:ext cx="8073595" cy="80735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234207" y="8957285"/>
            <a:ext cx="1050785" cy="2277134"/>
          </a:xfrm>
          <a:custGeom>
            <a:avLst/>
            <a:gdLst/>
            <a:ahLst/>
            <a:cxnLst/>
            <a:rect l="l" t="t" r="r" b="b"/>
            <a:pathLst>
              <a:path w="1050785" h="2277134">
                <a:moveTo>
                  <a:pt x="0" y="0"/>
                </a:moveTo>
                <a:lnTo>
                  <a:pt x="1050786" y="0"/>
                </a:lnTo>
                <a:lnTo>
                  <a:pt x="1050786" y="2277134"/>
                </a:lnTo>
                <a:lnTo>
                  <a:pt x="0" y="227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4495" r="-36818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9880770" y="1399123"/>
            <a:ext cx="7408430" cy="74084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2555" y="597302"/>
            <a:ext cx="850053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5"/>
              </a:lnSpc>
            </a:pPr>
            <a:r>
              <a:rPr lang="en-US" sz="8104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555" y="2035577"/>
            <a:ext cx="8973933" cy="272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Develop a system to manage the car maintenance process at a garage – including customer information, vehicles, technicians, and services performed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555" y="4913556"/>
            <a:ext cx="8973933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Features: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Manage customer and vehicle information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Track services and progress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User role management (Admin / Technician)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Quick statistics and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254" y="7972798"/>
            <a:ext cx="4909939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 Users: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Garage Administrator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Maintenance Mechanic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13921" y="1658494"/>
            <a:ext cx="13459764" cy="25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5"/>
              </a:lnSpc>
            </a:pPr>
            <a:r>
              <a:rPr lang="en-US" sz="8387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Business Logic</a:t>
            </a:r>
          </a:p>
          <a:p>
            <a:pPr algn="ctr">
              <a:lnSpc>
                <a:spcPts val="10065"/>
              </a:lnSpc>
            </a:pPr>
            <a:endParaRPr lang="en-US" sz="8387" b="1">
              <a:solidFill>
                <a:srgbClr val="123586"/>
              </a:solidFill>
              <a:latin typeface="Eastman Grotesque Bold"/>
              <a:ea typeface="Eastman Grotesque Bold"/>
              <a:cs typeface="Eastman Grotesque Bold"/>
              <a:sym typeface="Eastman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0395" y="4591984"/>
            <a:ext cx="9814605" cy="496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Features: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User authentication (login, role-based access)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management (add, edit, delete, search customers/vehicles/services)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Display &amp; statistics (services, tasks, vehicle details)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Workflow:</a:t>
            </a:r>
          </a:p>
          <a:p>
            <a:pPr algn="just">
              <a:lnSpc>
                <a:spcPts val="3039"/>
              </a:lnSpc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Receive request → Process (Controller) → Query (DAO) → Update UI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 Values:</a:t>
            </a:r>
          </a:p>
          <a:p>
            <a:pPr algn="just">
              <a:lnSpc>
                <a:spcPts val="3039"/>
              </a:lnSpc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Accuracy, flexibility, efficiency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9754891"/>
            <a:ext cx="18288000" cy="532109"/>
            <a:chOff x="0" y="0"/>
            <a:chExt cx="4816593" cy="140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40144"/>
            </a:xfrm>
            <a:custGeom>
              <a:avLst/>
              <a:gdLst/>
              <a:ahLst/>
              <a:cxnLst/>
              <a:rect l="l" t="t" r="r" b="b"/>
              <a:pathLst>
                <a:path w="4816592" h="140144">
                  <a:moveTo>
                    <a:pt x="0" y="0"/>
                  </a:moveTo>
                  <a:lnTo>
                    <a:pt x="4816592" y="0"/>
                  </a:lnTo>
                  <a:lnTo>
                    <a:pt x="4816592" y="140144"/>
                  </a:lnTo>
                  <a:lnTo>
                    <a:pt x="0" y="140144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78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36769"/>
            <a:ext cx="18288000" cy="250231"/>
            <a:chOff x="0" y="0"/>
            <a:chExt cx="4816593" cy="65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904"/>
            </a:xfrm>
            <a:custGeom>
              <a:avLst/>
              <a:gdLst/>
              <a:ahLst/>
              <a:cxnLst/>
              <a:rect l="l" t="t" r="r" b="b"/>
              <a:pathLst>
                <a:path w="4816592" h="65904">
                  <a:moveTo>
                    <a:pt x="0" y="0"/>
                  </a:moveTo>
                  <a:lnTo>
                    <a:pt x="4816592" y="0"/>
                  </a:lnTo>
                  <a:lnTo>
                    <a:pt x="4816592" y="65904"/>
                  </a:lnTo>
                  <a:lnTo>
                    <a:pt x="0" y="6590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10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-4366846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0" y="8412706"/>
                </a:moveTo>
                <a:lnTo>
                  <a:pt x="7224411" y="8412706"/>
                </a:lnTo>
                <a:lnTo>
                  <a:pt x="7224411" y="0"/>
                </a:lnTo>
                <a:lnTo>
                  <a:pt x="0" y="0"/>
                </a:lnTo>
                <a:lnTo>
                  <a:pt x="0" y="8412706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flipH="1" flipV="1">
            <a:off x="12648676" y="-92316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7224411" y="8412706"/>
                </a:moveTo>
                <a:lnTo>
                  <a:pt x="0" y="8412706"/>
                </a:lnTo>
                <a:lnTo>
                  <a:pt x="0" y="0"/>
                </a:lnTo>
                <a:lnTo>
                  <a:pt x="7224411" y="0"/>
                </a:lnTo>
                <a:lnTo>
                  <a:pt x="7224411" y="8412706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280395" y="3033869"/>
            <a:ext cx="11961364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Logic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layer that handles requests and coordinates data between the user interface and the database</a:t>
            </a: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1645843" y="1158489"/>
            <a:ext cx="7480582" cy="74805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7FB5FA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987" tIns="23987" rIns="23987" bIns="23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08341" y="1620988"/>
            <a:ext cx="6555585" cy="65555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5465" r="-45465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09996" y="6946961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37000"/>
                  </a:srgbClr>
                </a:gs>
                <a:gs pos="50000">
                  <a:srgbClr val="0151B8">
                    <a:alpha val="888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581221">
            <a:off x="2494864" y="9214683"/>
            <a:ext cx="1298895" cy="12988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25000"/>
                  </a:srgbClr>
                </a:gs>
                <a:gs pos="100000">
                  <a:srgbClr val="0151B8">
                    <a:alpha val="6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581221">
            <a:off x="1390834" y="6138158"/>
            <a:ext cx="475381" cy="47538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2226402" y="2059874"/>
            <a:ext cx="8905894" cy="105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Project Timeline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6402" y="3100704"/>
            <a:ext cx="7625043" cy="630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6" lvl="1" algn="l">
              <a:lnSpc>
                <a:spcPts val="4479"/>
              </a:lnSpc>
            </a:pPr>
            <a:r>
              <a:rPr lang="en-US" sz="31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Split into five phases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Phase 1: UI and initial wireframe planning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Phase 2-4: Progress on application (setting up app, creating controllers, design, integration with backend)</a:t>
            </a: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Final Phase: Final Testing and Submission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108341" y="1620988"/>
            <a:ext cx="6555585" cy="655558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744" y="1028700"/>
            <a:ext cx="7780256" cy="3314389"/>
          </a:xfrm>
          <a:custGeom>
            <a:avLst/>
            <a:gdLst/>
            <a:ahLst/>
            <a:cxnLst/>
            <a:rect l="l" t="t" r="r" b="b"/>
            <a:pathLst>
              <a:path w="7780256" h="3314389">
                <a:moveTo>
                  <a:pt x="0" y="0"/>
                </a:moveTo>
                <a:lnTo>
                  <a:pt x="7780256" y="0"/>
                </a:lnTo>
                <a:lnTo>
                  <a:pt x="7780256" y="3314389"/>
                </a:lnTo>
                <a:lnTo>
                  <a:pt x="0" y="331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773565" y="4685904"/>
            <a:ext cx="6960614" cy="4965418"/>
          </a:xfrm>
          <a:custGeom>
            <a:avLst/>
            <a:gdLst/>
            <a:ahLst/>
            <a:cxnLst/>
            <a:rect l="l" t="t" r="r" b="b"/>
            <a:pathLst>
              <a:path w="6960614" h="4965418">
                <a:moveTo>
                  <a:pt x="0" y="0"/>
                </a:moveTo>
                <a:lnTo>
                  <a:pt x="6960614" y="0"/>
                </a:lnTo>
                <a:lnTo>
                  <a:pt x="6960614" y="4965418"/>
                </a:lnTo>
                <a:lnTo>
                  <a:pt x="0" y="4965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934950" y="113508"/>
            <a:ext cx="7823291" cy="9144792"/>
          </a:xfrm>
          <a:custGeom>
            <a:avLst/>
            <a:gdLst/>
            <a:ahLst/>
            <a:cxnLst/>
            <a:rect l="l" t="t" r="r" b="b"/>
            <a:pathLst>
              <a:path w="7823291" h="9144792">
                <a:moveTo>
                  <a:pt x="0" y="0"/>
                </a:moveTo>
                <a:lnTo>
                  <a:pt x="7823291" y="0"/>
                </a:lnTo>
                <a:lnTo>
                  <a:pt x="7823291" y="9144792"/>
                </a:lnTo>
                <a:lnTo>
                  <a:pt x="0" y="914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890140">
            <a:off x="16906391" y="141292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90000"/>
                  </a:srgbClr>
                </a:gs>
                <a:gs pos="50000">
                  <a:srgbClr val="0151B8">
                    <a:alpha val="216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890140">
            <a:off x="17373685" y="4678407"/>
            <a:ext cx="1384678" cy="13846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90000"/>
                  </a:srgbClr>
                </a:gs>
                <a:gs pos="100000">
                  <a:srgbClr val="0151B8">
                    <a:alpha val="216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770140">
            <a:off x="15794190" y="675669"/>
            <a:ext cx="730678" cy="730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8209" y="1721623"/>
            <a:ext cx="6661162" cy="66611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8262" tIns="48262" rIns="48262" bIns="4826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95650" y="2109064"/>
            <a:ext cx="5886280" cy="58862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369" r="-27369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9344025" y="650206"/>
            <a:ext cx="1302738" cy="701789"/>
          </a:xfrm>
          <a:custGeom>
            <a:avLst/>
            <a:gdLst/>
            <a:ahLst/>
            <a:cxnLst/>
            <a:rect l="l" t="t" r="r" b="b"/>
            <a:pathLst>
              <a:path w="1302738" h="701789">
                <a:moveTo>
                  <a:pt x="0" y="0"/>
                </a:moveTo>
                <a:lnTo>
                  <a:pt x="1302738" y="0"/>
                </a:lnTo>
                <a:lnTo>
                  <a:pt x="1302738" y="701790"/>
                </a:lnTo>
                <a:lnTo>
                  <a:pt x="0" y="70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6140479" y="8362424"/>
            <a:ext cx="1302738" cy="701789"/>
          </a:xfrm>
          <a:custGeom>
            <a:avLst/>
            <a:gdLst/>
            <a:ahLst/>
            <a:cxnLst/>
            <a:rect l="l" t="t" r="r" b="b"/>
            <a:pathLst>
              <a:path w="1302738" h="701789">
                <a:moveTo>
                  <a:pt x="0" y="0"/>
                </a:moveTo>
                <a:lnTo>
                  <a:pt x="1302738" y="0"/>
                </a:lnTo>
                <a:lnTo>
                  <a:pt x="1302738" y="701789"/>
                </a:lnTo>
                <a:lnTo>
                  <a:pt x="0" y="701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8" name="Group 18"/>
          <p:cNvGrpSpPr/>
          <p:nvPr/>
        </p:nvGrpSpPr>
        <p:grpSpPr>
          <a:xfrm>
            <a:off x="217254" y="3055162"/>
            <a:ext cx="8926746" cy="739366"/>
            <a:chOff x="0" y="0"/>
            <a:chExt cx="4906675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254" y="6512220"/>
            <a:ext cx="8926746" cy="739366"/>
            <a:chOff x="0" y="0"/>
            <a:chExt cx="4906675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7254" y="4783691"/>
            <a:ext cx="8926746" cy="739366"/>
            <a:chOff x="0" y="0"/>
            <a:chExt cx="4906675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65210" y="3163259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3"/>
                </a:lnTo>
                <a:lnTo>
                  <a:pt x="0" y="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565210" y="4891787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>
            <a:off x="565210" y="6616593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207481" y="1245278"/>
            <a:ext cx="15251405" cy="217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6"/>
              </a:lnSpc>
            </a:pPr>
            <a:r>
              <a:rPr lang="en-US" sz="7213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Frontend</a:t>
            </a:r>
          </a:p>
          <a:p>
            <a:pPr algn="l">
              <a:lnSpc>
                <a:spcPts val="8656"/>
              </a:lnSpc>
            </a:pPr>
            <a:endParaRPr lang="en-US" sz="7213" b="1">
              <a:solidFill>
                <a:srgbClr val="123586"/>
              </a:solidFill>
              <a:latin typeface="Eastman Grotesque Bold"/>
              <a:ea typeface="Eastman Grotesque Bold"/>
              <a:cs typeface="Eastman Grotesque Bold"/>
              <a:sym typeface="Eastman Grotesqu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97520" y="3194739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Login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7520" y="6651796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Mechanic Dashboard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7520" y="4923268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09996" y="6946961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581221">
            <a:off x="2494864" y="9214683"/>
            <a:ext cx="1298895" cy="12988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72617" y="7772102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8858526" y="2195535"/>
            <a:ext cx="8711480" cy="5895930"/>
          </a:xfrm>
          <a:custGeom>
            <a:avLst/>
            <a:gdLst/>
            <a:ahLst/>
            <a:cxnLst/>
            <a:rect l="l" t="t" r="r" b="b"/>
            <a:pathLst>
              <a:path w="8711480" h="5895930">
                <a:moveTo>
                  <a:pt x="0" y="0"/>
                </a:moveTo>
                <a:lnTo>
                  <a:pt x="8711479" y="0"/>
                </a:lnTo>
                <a:lnTo>
                  <a:pt x="8711479" y="5895930"/>
                </a:lnTo>
                <a:lnTo>
                  <a:pt x="0" y="589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1332869" y="2262210"/>
            <a:ext cx="8905894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Login Screen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0678" y="3778255"/>
            <a:ext cx="7152333" cy="342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 based on username and password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Redirect users to the appropriate interface based on their role (Admin Dashboard or Mechanic Dashboard)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09996" y="6946961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581221">
            <a:off x="2494864" y="9214683"/>
            <a:ext cx="1298895" cy="12988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72617" y="7772102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 flipH="1" flipV="1">
            <a:off x="12633119" y="-265359"/>
            <a:ext cx="9620767" cy="9705691"/>
          </a:xfrm>
          <a:custGeom>
            <a:avLst/>
            <a:gdLst/>
            <a:ahLst/>
            <a:cxnLst/>
            <a:rect l="l" t="t" r="r" b="b"/>
            <a:pathLst>
              <a:path w="9620767" h="9705691">
                <a:moveTo>
                  <a:pt x="9620767" y="9705691"/>
                </a:moveTo>
                <a:lnTo>
                  <a:pt x="0" y="9705691"/>
                </a:lnTo>
                <a:lnTo>
                  <a:pt x="0" y="0"/>
                </a:lnTo>
                <a:lnTo>
                  <a:pt x="9620767" y="0"/>
                </a:lnTo>
                <a:lnTo>
                  <a:pt x="9620767" y="9705691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0120721" y="4822398"/>
            <a:ext cx="6654024" cy="5015470"/>
          </a:xfrm>
          <a:custGeom>
            <a:avLst/>
            <a:gdLst/>
            <a:ahLst/>
            <a:cxnLst/>
            <a:rect l="l" t="t" r="r" b="b"/>
            <a:pathLst>
              <a:path w="6654024" h="5015470">
                <a:moveTo>
                  <a:pt x="0" y="0"/>
                </a:moveTo>
                <a:lnTo>
                  <a:pt x="6654024" y="0"/>
                </a:lnTo>
                <a:lnTo>
                  <a:pt x="6654024" y="5015471"/>
                </a:lnTo>
                <a:lnTo>
                  <a:pt x="0" y="501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10120721" y="337229"/>
            <a:ext cx="6654024" cy="4250258"/>
          </a:xfrm>
          <a:custGeom>
            <a:avLst/>
            <a:gdLst/>
            <a:ahLst/>
            <a:cxnLst/>
            <a:rect l="l" t="t" r="r" b="b"/>
            <a:pathLst>
              <a:path w="6654024" h="4250258">
                <a:moveTo>
                  <a:pt x="0" y="0"/>
                </a:moveTo>
                <a:lnTo>
                  <a:pt x="6654024" y="0"/>
                </a:lnTo>
                <a:lnTo>
                  <a:pt x="6654024" y="4250257"/>
                </a:lnTo>
                <a:lnTo>
                  <a:pt x="0" y="4250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617079" y="1095375"/>
            <a:ext cx="12830653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Admin Dashboard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420" y="3116176"/>
            <a:ext cx="9241907" cy="426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0" lvl="1" indent="-367025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Provides an overview of vehicle maintenance activities</a:t>
            </a:r>
          </a:p>
          <a:p>
            <a:pPr marL="734050" lvl="1" indent="-367025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Allows administrators to perform data management operations (add, edit, delete)</a:t>
            </a:r>
          </a:p>
          <a:p>
            <a:pPr marL="734050" lvl="1" indent="-367025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Supports mechanic assignment and job status tracking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200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2_1*l_h_f*1_1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72_1*l_h_f*1_2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72_1*l_h_f*1_3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72_1*l_h_f*1_4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314.25,&quot;left&quot;:11.975039370078731,&quot;top&quot;:446.9750393700788,&quot;width&quot;:131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72_1*l_h_f*1_3_1"/>
  <p:tag name="KSO_WM_TEMPLATE_CATEGORY" val="diagram"/>
  <p:tag name="KSO_WM_TEMPLATE_INDEX" val="20237972"/>
  <p:tag name="KSO_WM_UNIT_LAYERLEVEL" val="1_1_1"/>
  <p:tag name="KSO_WM_TAG_VERSION" val="3.0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Name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73_1*f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1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1_1*i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1_1*d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8326_3*l_h_i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26_3*l_h_i*1_1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26_3*l_h_a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26_3*l_h_f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8326_3*l_h_i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26_3*l_h_i*1_3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26_3*l_h_a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326_3*l_h_f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8326_3*l_h_i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26_3*l_h_i*1_2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26_3*l_h_a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26_3*l_h_f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8326_3*l_h_i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26_3*l_h_i*1_4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8326_3*l_h_a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8326_3*l_h_f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89.74614173228355,&quot;left&quot;:558.0059842519685,&quot;top&quot;:212.44275590551177,&quot;width&quot;:822.415826771653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07.6*306.163"/>
  <p:tag name="KSO_WM_SLIDE_POSITION" val="386.2*169.71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32"/>
  <p:tag name="KSO_WM_TEMPLATE_SUBCATEGORY" val="0"/>
  <p:tag name="KSO_WM_SLIDE_INDEX" val="1"/>
  <p:tag name="KSO_WM_TAG_VERSION" val="3.0"/>
  <p:tag name="KSO_WM_SLIDE_ID" val="custom20238232_1"/>
  <p:tag name="KSO_WM_SLIDE_ITEM_CNT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32_1*d*1"/>
  <p:tag name="KSO_WM_TEMPLATE_CATEGORY" val="custom"/>
  <p:tag name="KSO_WM_TEMPLATE_INDEX" val="20238232"/>
  <p:tag name="KSO_WM_UNIT_LAYERLEVEL" val="1"/>
  <p:tag name="KSO_WM_TAG_VERSION" val="3.0"/>
  <p:tag name="KSO_WM_UNIT_VALUE" val="1204*869"/>
  <p:tag name="KSO_WM_UNIT_TYPE" val="d"/>
  <p:tag name="KSO_WM_UNIT_INDEX" val="1"/>
  <p:tag name="KSO_WM_UNIT_USESOURCEFORMAT_APPLY" val="1"/>
  <p:tag name="KSO_WM_UNIT_LINE_FORE_SCHEMECOLOR_INDEX" val="1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32_1*i*4"/>
  <p:tag name="KSO_WM_TEMPLATE_CATEGORY" val="custom"/>
  <p:tag name="KSO_WM_TEMPLATE_INDEX" val="2023823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18_1*l_h_f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gradient&quot;:[{&quot;brightness&quot;:0,&quot;colorType&quot;:1,&quot;foreColorIndex&quot;:5,&quot;pos&quot;:1,&quot;transparency&quot;:0.5199999809265137},{&quot;brightness&quot;:0,&quot;colorType&quot;:1,&quot;foreColorIndex&quot;:5,&quot;pos&quot;:0.23000000417232513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18_1*l_h_i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2"/>
  <p:tag name="KSO_WM_DIAGRAM_MIN_ITEMCNT" val="1"/>
  <p:tag name="KSO_WM_DIAGRAM_VIRTUALLY_FRAME" val="{&quot;height&quot;:641.3439370078742,&quot;left&quot;:703.2,&quot;top&quot;:72.52488188976379,&quot;width&quot;:637.48511811023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18_1*l_h_a*1_1_1"/>
  <p:tag name="KSO_WM_TEMPLATE_CATEGORY" val="diagram"/>
  <p:tag name="KSO_WM_TEMPLATE_INDEX" val="20237918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26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50.95*319.344"/>
  <p:tag name="KSO_WM_SLIDE_POSITION" val="53.1*165.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263"/>
  <p:tag name="KSO_WM_SLIDE_LAYOUT" val="a_β_l"/>
  <p:tag name="KSO_WM_SLIDE_LAYOUT_CNT" val="1_1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263_1*a*1"/>
  <p:tag name="KSO_WM_TEMPLATE_CATEGORY" val="custom"/>
  <p:tag name="KSO_WM_TEMPLATE_INDEX" val="20238263"/>
  <p:tag name="KSO_WM_UNIT_LAYERLEVEL" val="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646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5"/>
  <p:tag name="KSO_WM_TEMPLATE_SUBCATEGORY" val="0"/>
  <p:tag name="KSO_WM_SLIDE_INDEX" val="1"/>
  <p:tag name="KSO_WM_TAG_VERSION" val="3.0"/>
  <p:tag name="KSO_WM_SLIDE_ID" val="custom20238255_1"/>
  <p:tag name="KSO_WM_SLIDE_ITEM_CNT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5"/>
  <p:tag name="KSO_WM_UNIT_ID" val="custom20238255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55_1*d*1"/>
  <p:tag name="KSO_WM_TEMPLATE_CATEGORY" val="custom"/>
  <p:tag name="KSO_WM_TEMPLATE_INDEX" val="20238255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33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332"/>
  <p:tag name="KSO_WM_SLIDE_TYPE" val="text"/>
  <p:tag name="KSO_WM_SLIDE_SUBTYPE" val="picTxt"/>
  <p:tag name="KSO_WM_SLIDE_SIZE" val="413.858*309.998"/>
  <p:tag name="KSO_WM_SLIDE_POSITION" val="54.7001*150.25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2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3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3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i*4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i"/>
  <p:tag name="KSO_WM_UNIT_INDEX" val="4"/>
  <p:tag name="KSO_WM_DIAGRAM_GROUP_CODE" val="l1-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d*2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TYPE" val="d"/>
  <p:tag name="KSO_WM_UNIT_INDEX" val="2"/>
  <p:tag name="KSO_WM_DIAGRAM_GROUP_CODE" val="l1-1"/>
  <p:tag name="KSO_WM_UNIT_VALUE" val="1497*1502"/>
  <p:tag name="KSO_WM_UNIT_LINE_FORE_SCHEMECOLOR_INDEX" val="13"/>
  <p:tag name="KSO_WM_UNIT_LINE_FILL_TYPE" val="2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332_1*a*1"/>
  <p:tag name="KSO_WM_TEMPLATE_CATEGORY" val="custom"/>
  <p:tag name="KSO_WM_TEMPLATE_INDEX" val="2023833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VERSION" val="3"/>
  <p:tag name="KSO_WM_DIAGRAM_COLOR_TRICK" val="1"/>
  <p:tag name="KSO_WM_DIAGRAM_COLOR_TEXT_CAN_REMOVE" val="n"/>
  <p:tag name="KSO_WM_UNIT_VALUE" val="12"/>
  <p:tag name="KSO_WM_DIAGRAM_GROUP_CODE" val="l1-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0.945*160.174"/>
  <p:tag name="KSO_WM_SLIDE_SUBTYPE" val="picTxt"/>
  <p:tag name="KSO_WM_DIAGRAM_GROUP_CODE" val="l1-1"/>
  <p:tag name="KSO_WM_SLIDE_DIAGTYPE" val="l"/>
  <p:tag name="KSO_WM_SLIDE_LAYOUT_NAME" val="仅标题"/>
  <p:tag name="KSO_WM_TEMPLATE_INDEX" val="20238266"/>
  <p:tag name="KSO_WM_TEMPLATE_SUBCATEGORY" val="0"/>
  <p:tag name="KSO_WM_SLIDE_INDEX" val="1"/>
  <p:tag name="KSO_WM_TAG_VERSION" val="3.0"/>
  <p:tag name="KSO_WM_SLIDE_ID" val="custom20238266_1"/>
  <p:tag name="KSO_WM_SLIDE_ITEM_CNT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6_1*i*1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66_1*i*2"/>
  <p:tag name="KSO_WM_TEMPLATE_CATEGORY" val="custom"/>
  <p:tag name="KSO_WM_TEMPLATE_INDEX" val="2023826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6_1*d*1"/>
  <p:tag name="KSO_WM_TEMPLATE_CATEGORY" val="custom"/>
  <p:tag name="KSO_WM_TEMPLATE_INDEX" val="20238266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0"/>
  <p:tag name="KSO_WM_TEMPLATE_COLOR_TYPE" val="0"/>
  <p:tag name="KSO_WM_SLIDE_INDEX" val="1"/>
  <p:tag name="KSO_WM_TAG_VERSION" val="3.0"/>
  <p:tag name="KSO_WM_BEAUTIFY_FLAG" val="#wm#"/>
  <p:tag name="KSO_WM_TEMPLATE_CATEGORY" val="custom"/>
  <p:tag name="KSO_WM_SLIDE_TYPE" val="text"/>
  <p:tag name="KSO_WM_SLIDE_SUBTYPE" val="picTxt"/>
  <p:tag name="KSO_WM_SLIDE_SIZE" val="557.25*349.93"/>
  <p:tag name="KSO_WM_SLIDE_POSITION" val="56.6748*131.85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3"/>
  <p:tag name="KSO_WM_SLIDE_ID" val="custom20238243_1"/>
  <p:tag name="KSO_WM_SLIDE_ITEM_CNT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196*9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3_1*d*1"/>
  <p:tag name="KSO_WM_TEMPLATE_CATEGORY" val="custom"/>
  <p:tag name="KSO_WM_TEMPLATE_INDEX" val="20238243"/>
  <p:tag name="KSO_WM_UNIT_LAYERLEVEL" val="1"/>
  <p:tag name="KSO_WM_TAG_VERSION" val="3.0"/>
  <p:tag name="KSO_WM_UNIT_LINE_FORE_SCHEMECOLOR_INDEX" val="1"/>
  <p:tag name="KSO_WM_UNIT_LINE_FILL_TYPE" val="2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161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7*161.17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7"/>
  <p:tag name="KSO_WM_TEMPLATE_SUBCATEGORY" val="0"/>
  <p:tag name="KSO_WM_SLIDE_INDEX" val="1"/>
  <p:tag name="KSO_WM_TAG_VERSION" val="3.0"/>
  <p:tag name="KSO_WM_SLIDE_ID" val="custom20238287_1"/>
  <p:tag name="KSO_WM_SLIDE_ITEM_CN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66"/>
  <p:tag name="KSO_WM_UNIT_ID" val="custom20238266_1*a*1"/>
  <p:tag name="KSO_WM_UNIT_PRESET_TEXT" val="Your title her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09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409"/>
  <p:tag name="KSO_WM_SLIDE_TYPE" val="text"/>
  <p:tag name="KSO_WM_SLIDE_SUBTYPE" val="picTxt"/>
  <p:tag name="KSO_WM_SLIDE_SIZE" val="302.69*207.137"/>
  <p:tag name="KSO_WM_SLIDE_POSITION" val="579.205*225.28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0*20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9_1*d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9_1*i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9_1*a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9_1*i*2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409_1*i*3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245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3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1245.01771653543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547.2082677165353,&quot;left&quot;:81.60755905511812,&quot;top&quot;:202.49622047244094,&quot;width&quot;:621.01771653543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16.1*85.55"/>
  <p:tag name="KSO_WM_SLIDE_POSITION" val="71.45*363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406"/>
  <p:tag name="KSO_WM_SLIDE_LAYOUT" val="a_d_l"/>
  <p:tag name="KSO_WM_SLIDE_LAYOUT_CNT" val="1_1_1"/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6_1*a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395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8395"/>
  <p:tag name="KSO_WM_SLIDE_TYPE" val="text"/>
  <p:tag name="KSO_WM_SLIDE_SUBTYPE" val="picTxt"/>
  <p:tag name="KSO_WM_SLIDE_SIZE" val="806.9*205.5"/>
  <p:tag name="KSO_WM_SLIDE_POSITION" val="79.65*301.9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5_1*i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5_1*a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2*2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95_1*d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2631</Words>
  <Application>Microsoft Office PowerPoint</Application>
  <PresentationFormat>Custom</PresentationFormat>
  <Paragraphs>378</Paragraphs>
  <Slides>27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51" baseType="lpstr">
      <vt:lpstr>Eastman Grotesque Bold</vt:lpstr>
      <vt:lpstr>Open Sans Bold</vt:lpstr>
      <vt:lpstr>Arial Black</vt:lpstr>
      <vt:lpstr>Gliker Expanded</vt:lpstr>
      <vt:lpstr>Public Sans Bold</vt:lpstr>
      <vt:lpstr>Lato</vt:lpstr>
      <vt:lpstr>Open Sauce Bold</vt:lpstr>
      <vt:lpstr>PP Pangram Sans</vt:lpstr>
      <vt:lpstr>Calibri</vt:lpstr>
      <vt:lpstr>Aptos</vt:lpstr>
      <vt:lpstr>Segoe UI Black</vt:lpstr>
      <vt:lpstr>Wingdings</vt:lpstr>
      <vt:lpstr>Impact</vt:lpstr>
      <vt:lpstr>Manrope ExtraBold</vt:lpstr>
      <vt:lpstr>Open Sans</vt:lpstr>
      <vt:lpstr>Canva Sans</vt:lpstr>
      <vt:lpstr>Public Sans</vt:lpstr>
      <vt:lpstr>Canva Sans Bold</vt:lpstr>
      <vt:lpstr>Telegraf Bold</vt:lpstr>
      <vt:lpstr>Telegraf Ultra-Bold</vt:lpstr>
      <vt:lpstr>Arial</vt:lpstr>
      <vt:lpstr>Office Theme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Vehicle Maintenance &amp; Service Management System</vt:lpstr>
      <vt:lpstr>Vehicle Maintenance &amp; Service Management System</vt:lpstr>
      <vt:lpstr>PowerPoint Presentation</vt:lpstr>
      <vt:lpstr>ENTITY RELATIONSHIP DIAGRAM</vt:lpstr>
      <vt:lpstr>Stored Procedure : Manage Customer</vt:lpstr>
      <vt:lpstr>Code : ManageCustomer</vt:lpstr>
      <vt:lpstr>Stored Procedure : Manage Mechanics</vt:lpstr>
      <vt:lpstr>Code : ManageMechanics</vt:lpstr>
      <vt:lpstr>PowerPoint Presentation</vt:lpstr>
      <vt:lpstr>PowerPoint Presentation</vt:lpstr>
      <vt:lpstr>PowerPoint Presentation</vt:lpstr>
      <vt:lpstr>Code: ManageVehicles</vt:lpstr>
      <vt:lpstr>Client Benefits and Business Impact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Maintenance System</dc:title>
  <cp:lastModifiedBy>Slade Sahoye</cp:lastModifiedBy>
  <cp:revision>10</cp:revision>
  <dcterms:created xsi:type="dcterms:W3CDTF">2006-08-16T00:00:00Z</dcterms:created>
  <dcterms:modified xsi:type="dcterms:W3CDTF">2025-04-21T16:08:45Z</dcterms:modified>
  <dc:identifier>DAGkduhcM5Y</dc:identifier>
</cp:coreProperties>
</file>